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9"/>
  </p:notesMasterIdLst>
  <p:sldIdLst>
    <p:sldId id="256" r:id="rId2"/>
    <p:sldId id="307" r:id="rId3"/>
    <p:sldId id="316" r:id="rId4"/>
    <p:sldId id="319" r:id="rId5"/>
    <p:sldId id="324" r:id="rId6"/>
    <p:sldId id="344" r:id="rId7"/>
    <p:sldId id="317" r:id="rId8"/>
    <p:sldId id="318" r:id="rId9"/>
    <p:sldId id="347" r:id="rId10"/>
    <p:sldId id="348" r:id="rId11"/>
    <p:sldId id="321" r:id="rId12"/>
    <p:sldId id="320" r:id="rId13"/>
    <p:sldId id="315" r:id="rId14"/>
    <p:sldId id="349" r:id="rId15"/>
    <p:sldId id="350"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66" r:id="rId32"/>
    <p:sldId id="367" r:id="rId33"/>
    <p:sldId id="368" r:id="rId34"/>
    <p:sldId id="369" r:id="rId35"/>
    <p:sldId id="370" r:id="rId36"/>
    <p:sldId id="371" r:id="rId37"/>
    <p:sldId id="372" r:id="rId38"/>
    <p:sldId id="373" r:id="rId39"/>
    <p:sldId id="374" r:id="rId40"/>
    <p:sldId id="375" r:id="rId41"/>
    <p:sldId id="376" r:id="rId42"/>
    <p:sldId id="377" r:id="rId43"/>
    <p:sldId id="378" r:id="rId44"/>
    <p:sldId id="399" r:id="rId45"/>
    <p:sldId id="388" r:id="rId46"/>
    <p:sldId id="400" r:id="rId47"/>
    <p:sldId id="401" r:id="rId48"/>
    <p:sldId id="379" r:id="rId49"/>
    <p:sldId id="380" r:id="rId50"/>
    <p:sldId id="381" r:id="rId51"/>
    <p:sldId id="389" r:id="rId52"/>
    <p:sldId id="382" r:id="rId53"/>
    <p:sldId id="390" r:id="rId54"/>
    <p:sldId id="383" r:id="rId55"/>
    <p:sldId id="384" r:id="rId56"/>
    <p:sldId id="385" r:id="rId57"/>
    <p:sldId id="391" r:id="rId58"/>
    <p:sldId id="386" r:id="rId59"/>
    <p:sldId id="387" r:id="rId60"/>
    <p:sldId id="392" r:id="rId61"/>
    <p:sldId id="393" r:id="rId62"/>
    <p:sldId id="394" r:id="rId63"/>
    <p:sldId id="395" r:id="rId64"/>
    <p:sldId id="396" r:id="rId65"/>
    <p:sldId id="397" r:id="rId66"/>
    <p:sldId id="398" r:id="rId67"/>
    <p:sldId id="257" r:id="rId68"/>
    <p:sldId id="313" r:id="rId69"/>
    <p:sldId id="346" r:id="rId70"/>
    <p:sldId id="314" r:id="rId71"/>
    <p:sldId id="327" r:id="rId72"/>
    <p:sldId id="258" r:id="rId73"/>
    <p:sldId id="322" r:id="rId74"/>
    <p:sldId id="306" r:id="rId75"/>
    <p:sldId id="325" r:id="rId76"/>
    <p:sldId id="323" r:id="rId77"/>
    <p:sldId id="309" r:id="rId78"/>
    <p:sldId id="311" r:id="rId79"/>
    <p:sldId id="312" r:id="rId80"/>
    <p:sldId id="328" r:id="rId81"/>
    <p:sldId id="326" r:id="rId82"/>
    <p:sldId id="277" r:id="rId83"/>
    <p:sldId id="261" r:id="rId84"/>
    <p:sldId id="329" r:id="rId85"/>
    <p:sldId id="341" r:id="rId86"/>
    <p:sldId id="342" r:id="rId87"/>
    <p:sldId id="265" r:id="rId88"/>
    <p:sldId id="280" r:id="rId89"/>
    <p:sldId id="269" r:id="rId90"/>
    <p:sldId id="287" r:id="rId91"/>
    <p:sldId id="286" r:id="rId92"/>
    <p:sldId id="288" r:id="rId93"/>
    <p:sldId id="263" r:id="rId94"/>
    <p:sldId id="284" r:id="rId95"/>
    <p:sldId id="289" r:id="rId96"/>
    <p:sldId id="292" r:id="rId97"/>
    <p:sldId id="297"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notesViewPr>
    <p:cSldViewPr snapToGrid="0">
      <p:cViewPr varScale="1">
        <p:scale>
          <a:sx n="44" d="100"/>
          <a:sy n="44" d="100"/>
        </p:scale>
        <p:origin x="2220" y="3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E8E19-2046-4E21-9015-78AB86DD07B0}" type="datetimeFigureOut">
              <a:rPr lang="en-US" smtClean="0"/>
              <a:t>1/21/2019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74654F-8C0E-45D2-A402-88171744ED4F}" type="slidenum">
              <a:rPr lang="en-US" smtClean="0"/>
              <a:t>‹#›</a:t>
            </a:fld>
            <a:endParaRPr lang="en-US" dirty="0"/>
          </a:p>
        </p:txBody>
      </p:sp>
    </p:spTree>
    <p:extLst>
      <p:ext uri="{BB962C8B-B14F-4D97-AF65-F5344CB8AC3E}">
        <p14:creationId xmlns:p14="http://schemas.microsoft.com/office/powerpoint/2010/main" val="2612808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67</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68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72</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83</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87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89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74654F-8C0E-45D2-A402-88171744ED4F}" type="slidenum">
              <a:rPr lang="en-US" smtClean="0"/>
              <a:t>93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807028" y="374899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4AC726-4022-47F5-8370-D325A5167A1D}" type="datetime3">
              <a:rPr lang="en-US" smtClean="0"/>
              <a:t>21 January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CC4BC85-19BD-4602-BA5F-9016E5076196}" type="datetime3">
              <a:rPr lang="en-US" smtClean="0"/>
              <a:t>21 January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0F1B95-E86A-4FC5-BBA5-8D47F30CA975}" type="datetime3">
              <a:rPr lang="en-US" smtClean="0"/>
              <a:t>21 January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685" y="97971"/>
            <a:ext cx="9056916" cy="914401"/>
          </a:xfrm>
        </p:spPr>
        <p:txBody>
          <a:bodyPr/>
          <a:lstStyle/>
          <a:p>
            <a:r>
              <a:rPr lang="en-US" smtClean="0"/>
              <a:t>Click to edit Master title style</a:t>
            </a:r>
            <a:endParaRPr lang="en-US"/>
          </a:p>
        </p:txBody>
      </p:sp>
      <p:sp>
        <p:nvSpPr>
          <p:cNvPr id="3" name="Content Placeholder 2"/>
          <p:cNvSpPr>
            <a:spLocks noGrp="1"/>
          </p:cNvSpPr>
          <p:nvPr>
            <p:ph idx="1"/>
          </p:nvPr>
        </p:nvSpPr>
        <p:spPr>
          <a:xfrm>
            <a:off x="1458685" y="1224643"/>
            <a:ext cx="10515600" cy="49745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1458684" y="6356350"/>
            <a:ext cx="2122715" cy="365125"/>
          </a:xfrm>
        </p:spPr>
        <p:txBody>
          <a:bodyPr/>
          <a:lstStyle/>
          <a:p>
            <a:fld id="{737F225A-936A-4AD2-840D-32D45E053E8F}" type="datetime3">
              <a:rPr lang="en-US" smtClean="0"/>
              <a:t>21 January 2019</a:t>
            </a:fld>
            <a:endParaRPr lang="en-US" dirty="0"/>
          </a:p>
        </p:txBody>
      </p:sp>
      <p:sp>
        <p:nvSpPr>
          <p:cNvPr id="5" name="Footer Placeholder 4"/>
          <p:cNvSpPr>
            <a:spLocks noGrp="1"/>
          </p:cNvSpPr>
          <p:nvPr>
            <p:ph type="ftr" sz="quarter" idx="11"/>
          </p:nvPr>
        </p:nvSpPr>
        <p:spPr>
          <a:xfrm>
            <a:off x="4038599" y="6356350"/>
            <a:ext cx="6477001" cy="365125"/>
          </a:xfrm>
        </p:spPr>
        <p:txBody>
          <a:bodyPr/>
          <a:lstStyle/>
          <a:p>
            <a:endParaRPr lang="en-US" dirty="0"/>
          </a:p>
        </p:txBody>
      </p:sp>
      <p:sp>
        <p:nvSpPr>
          <p:cNvPr id="6" name="Slide Number Placeholder 5"/>
          <p:cNvSpPr>
            <a:spLocks noGrp="1"/>
          </p:cNvSpPr>
          <p:nvPr>
            <p:ph type="sldNum" sz="quarter" idx="12"/>
          </p:nvPr>
        </p:nvSpPr>
        <p:spPr>
          <a:xfrm>
            <a:off x="10842172" y="6340021"/>
            <a:ext cx="1001486" cy="381454"/>
          </a:xfrm>
        </p:spPr>
        <p:txBody>
          <a:bodyPr/>
          <a:lstStyle/>
          <a:p>
            <a:fld id="{1EEAAE30-8247-4A49-8D1E-F8DA02D30172}"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631D71-A7A9-4FDD-A9B4-73C7C9C73170}" type="datetime3">
              <a:rPr lang="en-US" smtClean="0"/>
              <a:t>21 January 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F0BBBC-919A-4337-938C-073C3659C4B9}" type="datetime3">
              <a:rPr lang="en-US" smtClean="0"/>
              <a:t>21 January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493548-ADEC-4830-82FC-25C53916A55A}" type="datetime3">
              <a:rPr lang="en-US" smtClean="0"/>
              <a:t>21 January 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3AE5C0-595D-450F-A3EA-E74A5B35A920}" type="datetime3">
              <a:rPr lang="en-US" smtClean="0"/>
              <a:t>21 January 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B56DDE-0490-4723-8964-7574B548C2E6}" type="datetime3">
              <a:rPr lang="en-US" smtClean="0"/>
              <a:t>21 January 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8BD098-97EB-45FE-8124-CE3FA0B4574B}" type="datetime3">
              <a:rPr lang="en-US" smtClean="0"/>
              <a:t>21 January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C0A695-FD28-40B1-8F0C-8305091AABF8}" type="datetime3">
              <a:rPr lang="en-US" smtClean="0"/>
              <a:t>21 January 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EAAE30-8247-4A49-8D1E-F8DA02D3017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61B53-8BE0-42B7-8A9A-4E46CA2877F0}" type="datetime3">
              <a:rPr lang="en-US" smtClean="0"/>
              <a:t>21 January 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EAAE30-8247-4A49-8D1E-F8DA02D3017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genesdev.cshlp.org/content/25/6/534.full.pdf+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6271" y="1214438"/>
            <a:ext cx="9569038" cy="2387600"/>
          </a:xfrm>
        </p:spPr>
        <p:txBody>
          <a:bodyPr>
            <a:normAutofit fontScale="90000"/>
          </a:bodyPr>
          <a:lstStyle/>
          <a:p>
            <a:r>
              <a:rPr lang="en-US" sz="8900" b="1" dirty="0" smtClean="0">
                <a:solidFill>
                  <a:srgbClr val="002060"/>
                </a:solidFill>
                <a:latin typeface="Baskerville Old Face" panose="02020602080505020303" pitchFamily="18" charset="0"/>
                <a:cs typeface="Aparajita" panose="020B0604020202020204" pitchFamily="34" charset="0"/>
              </a:rPr>
              <a:t>Big Data Frameworks</a:t>
            </a:r>
            <a:r>
              <a:rPr lang="en-US" sz="8900" b="1" dirty="0" smtClean="0">
                <a:solidFill>
                  <a:srgbClr val="002060"/>
                </a:solidFill>
                <a:latin typeface="Baskerville Old Face" panose="02020602080505020303" pitchFamily="18" charset="0"/>
              </a:rPr>
              <a:t/>
            </a:r>
            <a:br>
              <a:rPr lang="en-US" sz="8900" b="1" dirty="0" smtClean="0">
                <a:solidFill>
                  <a:srgbClr val="002060"/>
                </a:solidFill>
                <a:latin typeface="Baskerville Old Face" panose="02020602080505020303" pitchFamily="18" charset="0"/>
              </a:rPr>
            </a:br>
            <a:endParaRPr lang="en-US" sz="6700" dirty="0">
              <a:solidFill>
                <a:srgbClr val="00B050"/>
              </a:solidFill>
              <a:latin typeface="Book Antiqua" panose="02040602050305030304" pitchFamily="18" charset="0"/>
              <a:cs typeface="Arial" panose="02080604020202020204" charset="0"/>
            </a:endParaRPr>
          </a:p>
        </p:txBody>
      </p:sp>
      <p:sp>
        <p:nvSpPr>
          <p:cNvPr id="3" name="Subtitle 2"/>
          <p:cNvSpPr>
            <a:spLocks noGrp="1"/>
          </p:cNvSpPr>
          <p:nvPr>
            <p:ph type="subTitle" idx="1"/>
          </p:nvPr>
        </p:nvSpPr>
        <p:spPr>
          <a:xfrm>
            <a:off x="1413165" y="4763148"/>
            <a:ext cx="10507286" cy="1655762"/>
          </a:xfrm>
        </p:spPr>
        <p:txBody>
          <a:bodyPr>
            <a:normAutofit/>
          </a:bodyPr>
          <a:lstStyle/>
          <a:p>
            <a:r>
              <a:rPr lang="en-US" sz="3200" b="1" dirty="0" smtClean="0">
                <a:solidFill>
                  <a:srgbClr val="7030A0"/>
                </a:solidFill>
              </a:rPr>
              <a:t>Ramesh </a:t>
            </a:r>
            <a:r>
              <a:rPr lang="en-US" sz="3200" b="1" dirty="0" err="1" smtClean="0">
                <a:solidFill>
                  <a:srgbClr val="7030A0"/>
                </a:solidFill>
              </a:rPr>
              <a:t>Ragala</a:t>
            </a:r>
            <a:endParaRPr lang="en-US" sz="3200" b="1" dirty="0" smtClean="0">
              <a:solidFill>
                <a:srgbClr val="7030A0"/>
              </a:solidFill>
            </a:endParaRPr>
          </a:p>
          <a:p>
            <a:r>
              <a:rPr lang="en-US" sz="3200" b="1" dirty="0" smtClean="0">
                <a:solidFill>
                  <a:srgbClr val="7030A0"/>
                </a:solidFill>
              </a:rPr>
              <a:t>VIT Chennai</a:t>
            </a:r>
            <a:endParaRPr lang="en-US" sz="3200" b="1" dirty="0">
              <a:solidFill>
                <a:srgbClr val="7030A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smtClean="0"/>
              <a:t>What’s Driving </a:t>
            </a:r>
            <a:r>
              <a:rPr lang="en-US" smtClean="0"/>
              <a:t>Data Deluge?</a:t>
            </a: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10</a:t>
            </a:fld>
            <a:endParaRPr lang="en-US" dirty="0"/>
          </a:p>
        </p:txBody>
      </p:sp>
      <p:pic>
        <p:nvPicPr>
          <p:cNvPr id="2050" name="Picture 2" descr="C:\Users\admin\Pictures\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8112" y="1700011"/>
            <a:ext cx="8025595" cy="458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060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11</a:t>
            </a:fld>
            <a:endParaRPr lang="en-US" dirty="0"/>
          </a:p>
        </p:txBody>
      </p:sp>
      <p:pic>
        <p:nvPicPr>
          <p:cNvPr id="6146" name="Picture 2" descr="Image result for data available from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676" y="1210614"/>
            <a:ext cx="10406130" cy="49031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12</a:t>
            </a:fld>
            <a:endParaRPr lang="en-US" dirty="0"/>
          </a:p>
        </p:txBody>
      </p:sp>
      <p:pic>
        <p:nvPicPr>
          <p:cNvPr id="5122" name="Picture 2" descr="http://cerasis.com/wp-content/uploads/2015/07/iot-supply-cha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130" y="1196125"/>
            <a:ext cx="10508132" cy="54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Continue…</a:t>
            </a:r>
            <a:endParaRPr lang="en-US" dirty="0"/>
          </a:p>
        </p:txBody>
      </p:sp>
      <p:sp>
        <p:nvSpPr>
          <p:cNvPr id="3" name="Content Placeholder 2"/>
          <p:cNvSpPr>
            <a:spLocks noGrp="1"/>
          </p:cNvSpPr>
          <p:nvPr>
            <p:ph idx="1"/>
          </p:nvPr>
        </p:nvSpPr>
        <p:spPr/>
        <p:txBody>
          <a:bodyPr>
            <a:normAutofit/>
          </a:bodyPr>
          <a:lstStyle/>
          <a:p>
            <a:r>
              <a:rPr lang="en-US" sz="4000" dirty="0" smtClean="0"/>
              <a:t>Vertical Scaling</a:t>
            </a:r>
          </a:p>
          <a:p>
            <a:r>
              <a:rPr lang="en-US" sz="4000" dirty="0" smtClean="0"/>
              <a:t>Horizontal Scaling</a:t>
            </a:r>
            <a:endParaRPr lang="en-US" sz="4000" dirty="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Spreadsheets </a:t>
            </a:r>
            <a:r>
              <a:rPr lang="en-US" dirty="0"/>
              <a:t>enabled business users to create simple logic on data structured in </a:t>
            </a:r>
            <a:r>
              <a:rPr lang="en-US" dirty="0" smtClean="0"/>
              <a:t>rows and columns </a:t>
            </a:r>
            <a:r>
              <a:rPr lang="en-US" dirty="0" smtClean="0">
                <a:sym typeface="Wingdings" panose="05000000000000000000" pitchFamily="2" charset="2"/>
              </a:rPr>
              <a:t> analysis of business problems.</a:t>
            </a:r>
          </a:p>
          <a:p>
            <a:r>
              <a:rPr lang="en-US" dirty="0"/>
              <a:t>Database administrator training is </a:t>
            </a:r>
            <a:r>
              <a:rPr lang="en-US" dirty="0" smtClean="0"/>
              <a:t>not required </a:t>
            </a:r>
            <a:r>
              <a:rPr lang="en-US" dirty="0"/>
              <a:t>to create </a:t>
            </a:r>
            <a:r>
              <a:rPr lang="en-US" dirty="0" smtClean="0"/>
              <a:t>spreadsheets</a:t>
            </a:r>
          </a:p>
          <a:p>
            <a:r>
              <a:rPr lang="en-US" dirty="0"/>
              <a:t>Spreadsheets are easy to share, and end users have control over </a:t>
            </a:r>
            <a:r>
              <a:rPr lang="en-US" dirty="0" smtClean="0"/>
              <a:t>the logic </a:t>
            </a:r>
            <a:r>
              <a:rPr lang="en-US" dirty="0"/>
              <a:t>involved</a:t>
            </a:r>
            <a:r>
              <a:rPr lang="en-US" dirty="0" smtClean="0"/>
              <a:t>..</a:t>
            </a:r>
          </a:p>
          <a:p>
            <a:r>
              <a:rPr lang="en-US" dirty="0" smtClean="0"/>
              <a:t>If file </a:t>
            </a:r>
            <a:r>
              <a:rPr lang="en-US" dirty="0"/>
              <a:t>becomes corrupted, the data </a:t>
            </a:r>
            <a:r>
              <a:rPr lang="en-US" dirty="0" smtClean="0"/>
              <a:t>and logic </a:t>
            </a:r>
            <a:r>
              <a:rPr lang="en-US" dirty="0"/>
              <a:t>within the spreadsheet could be </a:t>
            </a:r>
            <a:r>
              <a:rPr lang="en-US" dirty="0" smtClean="0"/>
              <a:t>lost. </a:t>
            </a:r>
            <a:r>
              <a:rPr lang="en-US" dirty="0" smtClean="0">
                <a:sym typeface="Wingdings" panose="05000000000000000000" pitchFamily="2" charset="2"/>
              </a:rPr>
              <a:t> this is a challenge</a:t>
            </a:r>
          </a:p>
          <a:p>
            <a:pPr lvl="1"/>
            <a:r>
              <a:rPr lang="en-US" dirty="0" smtClean="0">
                <a:sym typeface="Wingdings" panose="05000000000000000000" pitchFamily="2" charset="2"/>
              </a:rPr>
              <a:t>This leads to centralizing the data.</a:t>
            </a:r>
          </a:p>
          <a:p>
            <a:r>
              <a:rPr lang="en-US" dirty="0"/>
              <a:t>As data needs grew, so did more scalable data warehousing </a:t>
            </a:r>
            <a:r>
              <a:rPr lang="en-US" dirty="0" smtClean="0"/>
              <a:t>solutions.</a:t>
            </a:r>
          </a:p>
          <a:p>
            <a:pPr lvl="1"/>
            <a:r>
              <a:rPr lang="en-US" dirty="0"/>
              <a:t>These technologies </a:t>
            </a:r>
            <a:r>
              <a:rPr lang="en-US" dirty="0" smtClean="0"/>
              <a:t>enabled data </a:t>
            </a:r>
            <a:r>
              <a:rPr lang="en-US" dirty="0"/>
              <a:t>to </a:t>
            </a:r>
            <a:r>
              <a:rPr lang="en-US" dirty="0" smtClean="0"/>
              <a:t>be managed centrally, providing benefits of security and single repository.</a:t>
            </a:r>
          </a:p>
          <a:p>
            <a:pPr lvl="1"/>
            <a:r>
              <a:rPr lang="en-US" dirty="0" smtClean="0"/>
              <a:t>This structure </a:t>
            </a:r>
            <a:r>
              <a:rPr lang="en-US" dirty="0"/>
              <a:t>also enabled the creation of OLAP cubes and BI analytical tools, which provided quick access to </a:t>
            </a:r>
            <a:r>
              <a:rPr lang="en-US" dirty="0" smtClean="0"/>
              <a:t>a set </a:t>
            </a:r>
            <a:r>
              <a:rPr lang="en-US" dirty="0"/>
              <a:t>of dimensions within an RDBMS.</a:t>
            </a:r>
            <a:endParaRPr lang="en-US" dirty="0" smtClean="0"/>
          </a:p>
          <a:p>
            <a:endParaRPr lang="en-US" dirty="0"/>
          </a:p>
          <a:p>
            <a:pPr lvl="1"/>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14</a:t>
            </a:fld>
            <a:endParaRPr lang="en-US" dirty="0"/>
          </a:p>
        </p:txBody>
      </p:sp>
    </p:spTree>
    <p:extLst>
      <p:ext uri="{BB962C8B-B14F-4D97-AF65-F5344CB8AC3E}">
        <p14:creationId xmlns:p14="http://schemas.microsoft.com/office/powerpoint/2010/main" val="993137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Enterprise Data Warehouses </a:t>
            </a:r>
            <a:r>
              <a:rPr lang="en-US" dirty="0"/>
              <a:t>(EDWs) are critical </a:t>
            </a:r>
            <a:r>
              <a:rPr lang="en-US" dirty="0" smtClean="0"/>
              <a:t>for reporting </a:t>
            </a:r>
            <a:r>
              <a:rPr lang="en-US" dirty="0"/>
              <a:t>and BI tasks and solve many of the problems that proliferating </a:t>
            </a:r>
            <a:r>
              <a:rPr lang="en-US" dirty="0" smtClean="0"/>
              <a:t>spreadsheets.</a:t>
            </a:r>
          </a:p>
          <a:p>
            <a:r>
              <a:rPr lang="en-US" dirty="0"/>
              <a:t>Despite the benefits of EDWs and BI, these systems tend to restrict the flexibility needed to </a:t>
            </a:r>
            <a:r>
              <a:rPr lang="en-US" dirty="0" smtClean="0"/>
              <a:t>perform robust </a:t>
            </a:r>
            <a:r>
              <a:rPr lang="en-US" dirty="0"/>
              <a:t>or exploratory data </a:t>
            </a:r>
            <a:r>
              <a:rPr lang="en-US" dirty="0" smtClean="0"/>
              <a:t>analysis.</a:t>
            </a:r>
          </a:p>
          <a:p>
            <a:r>
              <a:rPr lang="en-US" dirty="0" smtClean="0"/>
              <a:t>Data </a:t>
            </a:r>
            <a:r>
              <a:rPr lang="en-US" dirty="0"/>
              <a:t>is managed and controlled by IT </a:t>
            </a:r>
            <a:r>
              <a:rPr lang="en-US" dirty="0" smtClean="0"/>
              <a:t>groups and </a:t>
            </a:r>
            <a:r>
              <a:rPr lang="en-US" dirty="0"/>
              <a:t>database administrators (DBAs</a:t>
            </a:r>
            <a:r>
              <a:rPr lang="en-US" dirty="0" smtClean="0"/>
              <a:t>) </a:t>
            </a:r>
            <a:r>
              <a:rPr lang="en-US" dirty="0"/>
              <a:t>and data analysts must depend on IT for access and changes to </a:t>
            </a:r>
            <a:r>
              <a:rPr lang="en-US" dirty="0" smtClean="0"/>
              <a:t>the data schemas in EDW.</a:t>
            </a:r>
          </a:p>
          <a:p>
            <a:r>
              <a:rPr lang="en-US" dirty="0" smtClean="0"/>
              <a:t>Many </a:t>
            </a:r>
            <a:r>
              <a:rPr lang="en-US" dirty="0"/>
              <a:t>times the EDW rules restrict </a:t>
            </a:r>
            <a:r>
              <a:rPr lang="en-US" dirty="0" smtClean="0"/>
              <a:t>analysts from </a:t>
            </a:r>
            <a:r>
              <a:rPr lang="en-US" dirty="0"/>
              <a:t>building </a:t>
            </a:r>
            <a:r>
              <a:rPr lang="en-US" dirty="0" smtClean="0"/>
              <a:t>datasets</a:t>
            </a:r>
          </a:p>
          <a:p>
            <a:r>
              <a:rPr lang="en-US" dirty="0"/>
              <a:t>From an analyst perspective, EDW and BI solve problems related to data </a:t>
            </a:r>
            <a:r>
              <a:rPr lang="en-US" b="1" dirty="0" smtClean="0"/>
              <a:t>accuracy</a:t>
            </a:r>
            <a:r>
              <a:rPr lang="en-US" dirty="0" smtClean="0"/>
              <a:t> and </a:t>
            </a:r>
            <a:r>
              <a:rPr lang="en-US" b="1" dirty="0"/>
              <a:t>availability</a:t>
            </a:r>
            <a:r>
              <a:rPr lang="en-US" dirty="0" smtClean="0"/>
              <a:t>.</a:t>
            </a:r>
          </a:p>
          <a:p>
            <a:r>
              <a:rPr lang="en-US" dirty="0"/>
              <a:t>However, EDW and BI introduce new problems related to </a:t>
            </a:r>
            <a:r>
              <a:rPr lang="en-US" b="1" dirty="0"/>
              <a:t>flexibility</a:t>
            </a:r>
            <a:r>
              <a:rPr lang="en-US" dirty="0"/>
              <a:t> and </a:t>
            </a:r>
            <a:r>
              <a:rPr lang="en-US" b="1" dirty="0" smtClean="0"/>
              <a:t>agility.</a:t>
            </a:r>
          </a:p>
          <a:p>
            <a:r>
              <a:rPr lang="en-US" dirty="0" smtClean="0"/>
              <a:t>Solution to this problem is “</a:t>
            </a:r>
            <a:r>
              <a:rPr lang="en-US" b="1" dirty="0" smtClean="0"/>
              <a:t>Analytic Sandbox</a:t>
            </a:r>
            <a:r>
              <a:rPr lang="en-US" dirty="0" smtClean="0"/>
              <a:t>”</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15</a:t>
            </a:fld>
            <a:endParaRPr lang="en-US" dirty="0"/>
          </a:p>
        </p:txBody>
      </p:sp>
    </p:spTree>
    <p:extLst>
      <p:ext uri="{BB962C8B-B14F-4D97-AF65-F5344CB8AC3E}">
        <p14:creationId xmlns:p14="http://schemas.microsoft.com/office/powerpoint/2010/main" val="360228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3" name="Content Placeholder 2"/>
          <p:cNvSpPr>
            <a:spLocks noGrp="1"/>
          </p:cNvSpPr>
          <p:nvPr>
            <p:ph idx="1"/>
          </p:nvPr>
        </p:nvSpPr>
        <p:spPr/>
        <p:txBody>
          <a:bodyPr>
            <a:normAutofit lnSpcReduction="10000"/>
          </a:bodyPr>
          <a:lstStyle/>
          <a:p>
            <a:r>
              <a:rPr lang="en-US" dirty="0" smtClean="0"/>
              <a:t>Analytic Sandbox</a:t>
            </a:r>
            <a:r>
              <a:rPr lang="en-US" dirty="0"/>
              <a:t>, which attempts to resolve the conflict for analysts </a:t>
            </a:r>
            <a:r>
              <a:rPr lang="en-US" dirty="0" smtClean="0"/>
              <a:t>and data </a:t>
            </a:r>
            <a:r>
              <a:rPr lang="en-US" dirty="0"/>
              <a:t>scientists with </a:t>
            </a:r>
            <a:r>
              <a:rPr lang="en-US" dirty="0" smtClean="0"/>
              <a:t>EDW.</a:t>
            </a:r>
          </a:p>
          <a:p>
            <a:r>
              <a:rPr lang="en-US" dirty="0"/>
              <a:t>These sandboxes, often referred to as workspaces, are designed </a:t>
            </a:r>
            <a:r>
              <a:rPr lang="en-US" dirty="0" smtClean="0"/>
              <a:t>to enable </a:t>
            </a:r>
            <a:r>
              <a:rPr lang="en-US" dirty="0"/>
              <a:t>teams to explore many datasets in a controlled </a:t>
            </a:r>
            <a:r>
              <a:rPr lang="en-US" dirty="0" smtClean="0"/>
              <a:t>fashion.</a:t>
            </a:r>
          </a:p>
          <a:p>
            <a:r>
              <a:rPr lang="en-US" dirty="0" smtClean="0"/>
              <a:t>Analytic </a:t>
            </a:r>
            <a:r>
              <a:rPr lang="en-US" dirty="0"/>
              <a:t>sandboxes enable high-performance computing using in-database </a:t>
            </a:r>
            <a:r>
              <a:rPr lang="en-US" dirty="0" smtClean="0"/>
              <a:t>processing.</a:t>
            </a:r>
          </a:p>
          <a:p>
            <a:r>
              <a:rPr lang="en-US" dirty="0" smtClean="0"/>
              <a:t>Performance </a:t>
            </a:r>
            <a:r>
              <a:rPr lang="en-US" dirty="0"/>
              <a:t>of the analysis will be better </a:t>
            </a:r>
            <a:r>
              <a:rPr lang="en-US" dirty="0" smtClean="0"/>
              <a:t>if the </a:t>
            </a:r>
            <a:r>
              <a:rPr lang="en-US" dirty="0"/>
              <a:t>analytics are run in the database itself, rather than bringing the data to an analytical </a:t>
            </a:r>
            <a:r>
              <a:rPr lang="en-US" dirty="0" smtClean="0"/>
              <a:t>tool.</a:t>
            </a:r>
          </a:p>
          <a:p>
            <a:r>
              <a:rPr lang="en-US" dirty="0" smtClean="0"/>
              <a:t>Analytics sandbox:</a:t>
            </a:r>
          </a:p>
          <a:p>
            <a:pPr lvl="1"/>
            <a:r>
              <a:rPr lang="en-US" dirty="0" smtClean="0"/>
              <a:t>Raw data</a:t>
            </a:r>
          </a:p>
          <a:p>
            <a:pPr lvl="1"/>
            <a:r>
              <a:rPr lang="en-US" dirty="0" smtClean="0"/>
              <a:t>Textual Data</a:t>
            </a:r>
          </a:p>
          <a:p>
            <a:pPr lvl="1"/>
            <a:r>
              <a:rPr lang="en-US" dirty="0" smtClean="0"/>
              <a:t>Other kinds of unstructured data</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16</a:t>
            </a:fld>
            <a:endParaRPr lang="en-US" dirty="0"/>
          </a:p>
        </p:txBody>
      </p:sp>
    </p:spTree>
    <p:extLst>
      <p:ext uri="{BB962C8B-B14F-4D97-AF65-F5344CB8AC3E}">
        <p14:creationId xmlns:p14="http://schemas.microsoft.com/office/powerpoint/2010/main" val="1738270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Analyst Perspective on Data Repositories</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17</a:t>
            </a:fld>
            <a:endParaRPr lang="en-US" dirty="0"/>
          </a:p>
        </p:txBody>
      </p:sp>
      <p:pic>
        <p:nvPicPr>
          <p:cNvPr id="1026" name="Picture 2" descr="C:\Users\admin\Pictures\on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09179" y="1217526"/>
            <a:ext cx="8649907" cy="156231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Pictures\tw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334" y="2740260"/>
            <a:ext cx="8535987"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636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dirty="0"/>
              <a:t>Current business problems provide many opportunities for organizations to become more analytical </a:t>
            </a:r>
            <a:r>
              <a:rPr lang="en-US" dirty="0" smtClean="0"/>
              <a:t>and data driven.</a:t>
            </a:r>
          </a:p>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18</a:t>
            </a:fld>
            <a:endParaRPr lang="en-US" dirty="0"/>
          </a:p>
        </p:txBody>
      </p:sp>
      <p:pic>
        <p:nvPicPr>
          <p:cNvPr id="2050" name="Picture 2" descr="C:\Users\admin\Pictures\th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687" y="2279561"/>
            <a:ext cx="8858899" cy="367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439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dirty="0" smtClean="0"/>
              <a:t>Organizations will apply </a:t>
            </a:r>
            <a:r>
              <a:rPr lang="en-US" b="1" dirty="0"/>
              <a:t>advanced analytical </a:t>
            </a:r>
            <a:r>
              <a:rPr lang="en-US" b="1" dirty="0" smtClean="0"/>
              <a:t>techniques </a:t>
            </a:r>
            <a:r>
              <a:rPr lang="en-US" dirty="0" smtClean="0"/>
              <a:t>to </a:t>
            </a:r>
            <a:r>
              <a:rPr lang="en-US" dirty="0"/>
              <a:t>optimize processes and derive </a:t>
            </a:r>
            <a:r>
              <a:rPr lang="en-US" b="1" dirty="0"/>
              <a:t>more value </a:t>
            </a:r>
            <a:r>
              <a:rPr lang="en-US" dirty="0"/>
              <a:t>from these common </a:t>
            </a:r>
            <a:r>
              <a:rPr lang="en-US" dirty="0" smtClean="0"/>
              <a:t>tasks.</a:t>
            </a:r>
          </a:p>
          <a:p>
            <a:r>
              <a:rPr lang="en-US" dirty="0"/>
              <a:t>Organizations have been </a:t>
            </a:r>
            <a:r>
              <a:rPr lang="en-US" dirty="0" smtClean="0"/>
              <a:t>trying</a:t>
            </a:r>
          </a:p>
          <a:p>
            <a:pPr lvl="1"/>
            <a:r>
              <a:rPr lang="en-US" dirty="0" smtClean="0"/>
              <a:t>To reduce customer churn</a:t>
            </a:r>
          </a:p>
          <a:p>
            <a:pPr lvl="1"/>
            <a:r>
              <a:rPr lang="en-US" dirty="0" smtClean="0"/>
              <a:t>To Increase sales</a:t>
            </a:r>
          </a:p>
          <a:p>
            <a:pPr lvl="1"/>
            <a:r>
              <a:rPr lang="en-US" dirty="0" smtClean="0"/>
              <a:t>Cross-sell </a:t>
            </a:r>
            <a:r>
              <a:rPr lang="en-US" dirty="0"/>
              <a:t>customers for many years</a:t>
            </a:r>
            <a:r>
              <a:rPr lang="en-US" dirty="0" smtClean="0"/>
              <a:t>.</a:t>
            </a:r>
          </a:p>
          <a:p>
            <a:r>
              <a:rPr lang="en-US" b="1" dirty="0" smtClean="0"/>
              <a:t>The </a:t>
            </a:r>
            <a:r>
              <a:rPr lang="en-US" b="1" dirty="0"/>
              <a:t>opportunity to fuse advanced analytical </a:t>
            </a:r>
            <a:r>
              <a:rPr lang="en-US" b="1" dirty="0" smtClean="0"/>
              <a:t>techniques with </a:t>
            </a:r>
            <a:r>
              <a:rPr lang="en-US" b="1" dirty="0"/>
              <a:t>Big Data to produce more impactful analyses for these traditional problems</a:t>
            </a:r>
            <a:r>
              <a:rPr lang="en-US" dirty="0" smtClean="0"/>
              <a:t>.</a:t>
            </a:r>
          </a:p>
          <a:p>
            <a:r>
              <a:rPr lang="en-US" dirty="0"/>
              <a:t>Laws related to anti-money laundering (AML) and fraud </a:t>
            </a:r>
            <a:r>
              <a:rPr lang="en-US" dirty="0" smtClean="0"/>
              <a:t>prevention require </a:t>
            </a:r>
            <a:r>
              <a:rPr lang="en-US" dirty="0"/>
              <a:t>advanced analytical techniques to comply with and manage properly.</a:t>
            </a:r>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19</a:t>
            </a:fld>
            <a:endParaRPr lang="en-US" dirty="0"/>
          </a:p>
        </p:txBody>
      </p:sp>
    </p:spTree>
    <p:extLst>
      <p:ext uri="{BB962C8B-B14F-4D97-AF65-F5344CB8AC3E}">
        <p14:creationId xmlns:p14="http://schemas.microsoft.com/office/powerpoint/2010/main" val="84265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a:t>
            </a:r>
            <a:r>
              <a:rPr lang="en-US" sz="3200" dirty="0" smtClean="0"/>
              <a:t>Big data</a:t>
            </a:r>
            <a:endParaRPr lang="en-US" dirty="0"/>
          </a:p>
        </p:txBody>
      </p:sp>
      <p:sp>
        <p:nvSpPr>
          <p:cNvPr id="3" name="Content Placeholder 2"/>
          <p:cNvSpPr>
            <a:spLocks noGrp="1"/>
          </p:cNvSpPr>
          <p:nvPr>
            <p:ph idx="1"/>
          </p:nvPr>
        </p:nvSpPr>
        <p:spPr/>
        <p:txBody>
          <a:bodyPr/>
          <a:lstStyle/>
          <a:p>
            <a:pPr marL="0" indent="0">
              <a:buNone/>
            </a:pPr>
            <a:r>
              <a:rPr lang="en-US" dirty="0" smtClean="0"/>
              <a:t> </a:t>
            </a:r>
            <a:endParaRPr lang="en-US" dirty="0"/>
          </a:p>
        </p:txBody>
      </p:sp>
      <p:grpSp>
        <p:nvGrpSpPr>
          <p:cNvPr id="4" name="Group 3"/>
          <p:cNvGrpSpPr/>
          <p:nvPr/>
        </p:nvGrpSpPr>
        <p:grpSpPr>
          <a:xfrm>
            <a:off x="2282990" y="1188009"/>
            <a:ext cx="2436886" cy="2438400"/>
            <a:chOff x="500820" y="1135797"/>
            <a:chExt cx="2436886" cy="2438400"/>
          </a:xfrm>
        </p:grpSpPr>
        <p:sp>
          <p:nvSpPr>
            <p:cNvPr id="5" name="TextBox 4"/>
            <p:cNvSpPr txBox="1"/>
            <p:nvPr/>
          </p:nvSpPr>
          <p:spPr>
            <a:xfrm>
              <a:off x="500820" y="2743200"/>
              <a:ext cx="2436886" cy="830997"/>
            </a:xfrm>
            <a:prstGeom prst="rect">
              <a:avLst/>
            </a:prstGeom>
            <a:noFill/>
          </p:spPr>
          <p:txBody>
            <a:bodyPr wrap="none" rtlCol="0">
              <a:spAutoFit/>
            </a:bodyPr>
            <a:lstStyle/>
            <a:p>
              <a:pPr algn="ctr"/>
              <a:r>
                <a:rPr lang="en-US" sz="2400" dirty="0" smtClean="0"/>
                <a:t>43.9 Million </a:t>
              </a:r>
            </a:p>
            <a:p>
              <a:pPr algn="ctr"/>
              <a:r>
                <a:rPr lang="en-US" sz="2400" dirty="0" smtClean="0"/>
                <a:t>Wikipedia Articles</a:t>
              </a:r>
              <a:endParaRPr lang="en-US" sz="2400" dirty="0"/>
            </a:p>
          </p:txBody>
        </p:sp>
        <p:pic>
          <p:nvPicPr>
            <p:cNvPr id="6" name="Picture 2" descr="http://www.bioteams.com/images/wikipedia_as_a.jpg"/>
            <p:cNvPicPr>
              <a:picLocks noChangeAspect="1" noChangeArrowheads="1"/>
            </p:cNvPicPr>
            <p:nvPr/>
          </p:nvPicPr>
          <p:blipFill>
            <a:blip r:embed="rId2" cstate="print"/>
            <a:srcRect/>
            <a:stretch>
              <a:fillRect/>
            </a:stretch>
          </p:blipFill>
          <p:spPr bwMode="auto">
            <a:xfrm>
              <a:off x="838200" y="1135797"/>
              <a:ext cx="1600200" cy="1600200"/>
            </a:xfrm>
            <a:prstGeom prst="rect">
              <a:avLst/>
            </a:prstGeom>
            <a:noFill/>
          </p:spPr>
        </p:pic>
      </p:grpSp>
      <p:grpSp>
        <p:nvGrpSpPr>
          <p:cNvPr id="7" name="Group 6"/>
          <p:cNvGrpSpPr/>
          <p:nvPr/>
        </p:nvGrpSpPr>
        <p:grpSpPr>
          <a:xfrm>
            <a:off x="5961657" y="1289713"/>
            <a:ext cx="3803092" cy="1897797"/>
            <a:chOff x="2671865" y="1676400"/>
            <a:chExt cx="3803092" cy="1897797"/>
          </a:xfrm>
        </p:grpSpPr>
        <p:sp>
          <p:nvSpPr>
            <p:cNvPr id="8" name="TextBox 7"/>
            <p:cNvSpPr txBox="1"/>
            <p:nvPr/>
          </p:nvSpPr>
          <p:spPr>
            <a:xfrm>
              <a:off x="2671865" y="2743200"/>
              <a:ext cx="3803092" cy="830997"/>
            </a:xfrm>
            <a:prstGeom prst="rect">
              <a:avLst/>
            </a:prstGeom>
            <a:noFill/>
          </p:spPr>
          <p:txBody>
            <a:bodyPr wrap="none" rtlCol="0">
              <a:spAutoFit/>
            </a:bodyPr>
            <a:lstStyle/>
            <a:p>
              <a:pPr algn="ctr"/>
              <a:r>
                <a:rPr lang="en-US" sz="2400" dirty="0" smtClean="0"/>
                <a:t>1.94 </a:t>
              </a:r>
              <a:r>
                <a:rPr lang="en-US" sz="2400" dirty="0"/>
                <a:t>	</a:t>
              </a:r>
              <a:r>
                <a:rPr lang="en-US" sz="2400" dirty="0" smtClean="0"/>
                <a:t>Billion Monthly  users</a:t>
              </a:r>
            </a:p>
            <a:p>
              <a:pPr algn="ctr"/>
              <a:r>
                <a:rPr lang="en-US" sz="2400" dirty="0" smtClean="0"/>
                <a:t> 1.28 Billion Active Users/day</a:t>
              </a:r>
              <a:endParaRPr lang="en-US" sz="2400" dirty="0"/>
            </a:p>
          </p:txBody>
        </p:sp>
        <p:pic>
          <p:nvPicPr>
            <p:cNvPr id="9" name="Picture 8" descr="http://jchutchins.net/site/wp-content/uploads/2009/06/facebook-logo.jpg"/>
            <p:cNvPicPr>
              <a:picLocks noChangeAspect="1" noChangeArrowheads="1"/>
            </p:cNvPicPr>
            <p:nvPr/>
          </p:nvPicPr>
          <p:blipFill>
            <a:blip r:embed="rId3" cstate="print"/>
            <a:srcRect/>
            <a:stretch>
              <a:fillRect/>
            </a:stretch>
          </p:blipFill>
          <p:spPr bwMode="auto">
            <a:xfrm>
              <a:off x="3436848" y="1676400"/>
              <a:ext cx="2354352" cy="885825"/>
            </a:xfrm>
            <a:prstGeom prst="rect">
              <a:avLst/>
            </a:prstGeom>
            <a:noFill/>
          </p:spPr>
        </p:pic>
      </p:grpSp>
      <p:grpSp>
        <p:nvGrpSpPr>
          <p:cNvPr id="10" name="Group 9"/>
          <p:cNvGrpSpPr/>
          <p:nvPr/>
        </p:nvGrpSpPr>
        <p:grpSpPr>
          <a:xfrm>
            <a:off x="1327291" y="3844130"/>
            <a:ext cx="4522455" cy="1828800"/>
            <a:chOff x="5104097" y="1752600"/>
            <a:chExt cx="4522455" cy="1828800"/>
          </a:xfrm>
        </p:grpSpPr>
        <p:sp>
          <p:nvSpPr>
            <p:cNvPr id="11" name="TextBox 10"/>
            <p:cNvSpPr txBox="1"/>
            <p:nvPr/>
          </p:nvSpPr>
          <p:spPr>
            <a:xfrm>
              <a:off x="5104097" y="2750403"/>
              <a:ext cx="4522455" cy="830997"/>
            </a:xfrm>
            <a:prstGeom prst="rect">
              <a:avLst/>
            </a:prstGeom>
            <a:noFill/>
          </p:spPr>
          <p:txBody>
            <a:bodyPr wrap="none" rtlCol="0">
              <a:spAutoFit/>
            </a:bodyPr>
            <a:lstStyle/>
            <a:p>
              <a:pPr algn="ctr"/>
              <a:r>
                <a:rPr lang="en-US" sz="2400" dirty="0" smtClean="0"/>
                <a:t>3.5 Millions  new images every day</a:t>
              </a:r>
            </a:p>
            <a:p>
              <a:pPr algn="ctr"/>
              <a:r>
                <a:rPr lang="en-US" sz="2400" dirty="0" smtClean="0"/>
                <a:t>1 million photos sharing every day </a:t>
              </a:r>
            </a:p>
          </p:txBody>
        </p:sp>
        <p:pic>
          <p:nvPicPr>
            <p:cNvPr id="12" name="Picture 12" descr="Flickr"/>
            <p:cNvPicPr>
              <a:picLocks noChangeAspect="1" noChangeArrowheads="1"/>
            </p:cNvPicPr>
            <p:nvPr/>
          </p:nvPicPr>
          <p:blipFill>
            <a:blip r:embed="rId4" cstate="print"/>
            <a:srcRect/>
            <a:stretch>
              <a:fillRect/>
            </a:stretch>
          </p:blipFill>
          <p:spPr bwMode="auto">
            <a:xfrm>
              <a:off x="6172200" y="1752600"/>
              <a:ext cx="2314575" cy="914400"/>
            </a:xfrm>
            <a:prstGeom prst="rect">
              <a:avLst/>
            </a:prstGeom>
            <a:noFill/>
          </p:spPr>
        </p:pic>
      </p:grpSp>
      <p:grpSp>
        <p:nvGrpSpPr>
          <p:cNvPr id="13" name="Group 12"/>
          <p:cNvGrpSpPr/>
          <p:nvPr/>
        </p:nvGrpSpPr>
        <p:grpSpPr>
          <a:xfrm>
            <a:off x="5861719" y="3521570"/>
            <a:ext cx="4084196" cy="1990725"/>
            <a:chOff x="4160316" y="4410075"/>
            <a:chExt cx="4084196" cy="1990725"/>
          </a:xfrm>
        </p:grpSpPr>
        <p:pic>
          <p:nvPicPr>
            <p:cNvPr id="14" name="Picture 18" descr="http://www.textually.org/tv/archives/2010/07/30/youtube-logo(2).jpeg"/>
            <p:cNvPicPr>
              <a:picLocks noChangeAspect="1" noChangeArrowheads="1"/>
            </p:cNvPicPr>
            <p:nvPr/>
          </p:nvPicPr>
          <p:blipFill>
            <a:blip r:embed="rId5" cstate="print"/>
            <a:srcRect/>
            <a:stretch>
              <a:fillRect/>
            </a:stretch>
          </p:blipFill>
          <p:spPr bwMode="auto">
            <a:xfrm>
              <a:off x="5181600" y="4410075"/>
              <a:ext cx="1953414" cy="1381125"/>
            </a:xfrm>
            <a:prstGeom prst="rect">
              <a:avLst/>
            </a:prstGeom>
            <a:noFill/>
          </p:spPr>
        </p:pic>
        <p:sp>
          <p:nvSpPr>
            <p:cNvPr id="15" name="TextBox 14"/>
            <p:cNvSpPr txBox="1"/>
            <p:nvPr/>
          </p:nvSpPr>
          <p:spPr>
            <a:xfrm>
              <a:off x="4160316" y="5569803"/>
              <a:ext cx="4084196" cy="830997"/>
            </a:xfrm>
            <a:prstGeom prst="rect">
              <a:avLst/>
            </a:prstGeom>
            <a:noFill/>
          </p:spPr>
          <p:txBody>
            <a:bodyPr wrap="none" rtlCol="0">
              <a:spAutoFit/>
            </a:bodyPr>
            <a:lstStyle/>
            <a:p>
              <a:pPr algn="ctr"/>
              <a:r>
                <a:rPr lang="en-US" sz="2400" dirty="0" smtClean="0"/>
                <a:t>1 billion user</a:t>
              </a:r>
            </a:p>
            <a:p>
              <a:pPr algn="ctr"/>
              <a:r>
                <a:rPr lang="en-US" sz="2400" dirty="0" smtClean="0"/>
                <a:t>300 hours of videos per minute</a:t>
              </a:r>
              <a:endParaRPr lang="en-US" sz="2400" dirty="0"/>
            </a:p>
          </p:txBody>
        </p:sp>
      </p:grpSp>
      <p:sp>
        <p:nvSpPr>
          <p:cNvPr id="17" name="Date Placeholder 16"/>
          <p:cNvSpPr>
            <a:spLocks noGrp="1"/>
          </p:cNvSpPr>
          <p:nvPr>
            <p:ph type="dt" sz="half" idx="10"/>
          </p:nvPr>
        </p:nvSpPr>
        <p:spPr/>
        <p:txBody>
          <a:bodyPr/>
          <a:lstStyle/>
          <a:p>
            <a:fld id="{F5975E25-02C0-4D1E-92C1-D3DCC4FB9F95}" type="datetime3">
              <a:rPr lang="en-US" smtClean="0"/>
              <a:t>21 January 2019</a:t>
            </a:fld>
            <a:endParaRPr lang="en-US" dirty="0"/>
          </a:p>
        </p:txBody>
      </p:sp>
      <p:sp>
        <p:nvSpPr>
          <p:cNvPr id="18" name="Slide Number Placeholder 17"/>
          <p:cNvSpPr>
            <a:spLocks noGrp="1"/>
          </p:cNvSpPr>
          <p:nvPr>
            <p:ph type="sldNum" sz="quarter" idx="12"/>
          </p:nvPr>
        </p:nvSpPr>
        <p:spPr/>
        <p:txBody>
          <a:bodyPr/>
          <a:lstStyle/>
          <a:p>
            <a:fld id="{1EEAAE30-8247-4A49-8D1E-F8DA02D30172}" type="slidenum">
              <a:rPr lang="en-US" smtClean="0"/>
              <a:t>2</a:t>
            </a:fld>
            <a:endParaRPr lang="en-US" dirty="0"/>
          </a:p>
        </p:txBody>
      </p:sp>
      <p:sp>
        <p:nvSpPr>
          <p:cNvPr id="16" name="TextBox 15"/>
          <p:cNvSpPr txBox="1"/>
          <p:nvPr/>
        </p:nvSpPr>
        <p:spPr>
          <a:xfrm>
            <a:off x="4997004" y="6117465"/>
            <a:ext cx="6645498" cy="400110"/>
          </a:xfrm>
          <a:prstGeom prst="rect">
            <a:avLst/>
          </a:prstGeom>
          <a:noFill/>
        </p:spPr>
        <p:txBody>
          <a:bodyPr wrap="square" rtlCol="0">
            <a:spAutoFit/>
          </a:bodyPr>
          <a:lstStyle/>
          <a:p>
            <a:r>
              <a:rPr lang="en-US" sz="2000" b="1" dirty="0" smtClean="0"/>
              <a:t>Data is created constantly and at an ever-increasing rate</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BI Vs Data Science</a:t>
            </a:r>
          </a:p>
          <a:p>
            <a:pPr lvl="1"/>
            <a:r>
              <a:rPr lang="en-US" dirty="0"/>
              <a:t>One way to evaluate the type of analysis being performed is to examine the time horizon and the </a:t>
            </a:r>
            <a:r>
              <a:rPr lang="en-US" dirty="0" smtClean="0"/>
              <a:t>kind of </a:t>
            </a:r>
            <a:r>
              <a:rPr lang="en-US" dirty="0"/>
              <a:t>analytical </a:t>
            </a:r>
            <a:r>
              <a:rPr lang="en-US" dirty="0" smtClean="0"/>
              <a:t>approaches </a:t>
            </a:r>
            <a:r>
              <a:rPr lang="en-US" dirty="0"/>
              <a:t>being </a:t>
            </a:r>
            <a:r>
              <a:rPr lang="en-US" dirty="0" smtClean="0"/>
              <a:t>used.</a:t>
            </a:r>
          </a:p>
          <a:p>
            <a:pPr lvl="1"/>
            <a:r>
              <a:rPr lang="en-US" dirty="0"/>
              <a:t>BI tends </a:t>
            </a:r>
            <a:r>
              <a:rPr lang="en-US" dirty="0" smtClean="0"/>
              <a:t>to provide</a:t>
            </a:r>
          </a:p>
          <a:p>
            <a:pPr lvl="2"/>
            <a:r>
              <a:rPr lang="en-US" dirty="0" smtClean="0"/>
              <a:t>Reports</a:t>
            </a:r>
          </a:p>
          <a:p>
            <a:pPr lvl="2"/>
            <a:r>
              <a:rPr lang="en-US" dirty="0" smtClean="0"/>
              <a:t>Dashboards</a:t>
            </a:r>
          </a:p>
          <a:p>
            <a:pPr lvl="2"/>
            <a:r>
              <a:rPr lang="en-US" dirty="0" smtClean="0"/>
              <a:t>Queries </a:t>
            </a:r>
            <a:r>
              <a:rPr lang="en-US" dirty="0"/>
              <a:t>on </a:t>
            </a:r>
            <a:r>
              <a:rPr lang="en-US" dirty="0" smtClean="0"/>
              <a:t>business questions </a:t>
            </a:r>
            <a:r>
              <a:rPr lang="en-US" dirty="0"/>
              <a:t>for the current period or in the </a:t>
            </a:r>
            <a:r>
              <a:rPr lang="en-US" dirty="0" smtClean="0"/>
              <a:t>past.</a:t>
            </a:r>
          </a:p>
          <a:p>
            <a:pPr lvl="2"/>
            <a:r>
              <a:rPr lang="en-US" dirty="0" smtClean="0"/>
              <a:t>Example:</a:t>
            </a:r>
          </a:p>
          <a:p>
            <a:pPr lvl="3"/>
            <a:r>
              <a:rPr lang="en-US" dirty="0"/>
              <a:t>it easy to answer questions related to quarter-to-date revenue, progress toward quarterly targets, and understand how much of a given </a:t>
            </a:r>
            <a:r>
              <a:rPr lang="en-US" dirty="0" smtClean="0"/>
              <a:t>product was </a:t>
            </a:r>
            <a:r>
              <a:rPr lang="en-US" dirty="0"/>
              <a:t>sold in a prior quarter or year</a:t>
            </a:r>
            <a:r>
              <a:rPr lang="en-US" dirty="0" smtClean="0"/>
              <a:t>.</a:t>
            </a:r>
          </a:p>
          <a:p>
            <a:pPr lvl="2"/>
            <a:r>
              <a:rPr lang="en-US" dirty="0"/>
              <a:t>questions </a:t>
            </a:r>
            <a:r>
              <a:rPr lang="en-US" dirty="0" smtClean="0"/>
              <a:t>are closed-ended.</a:t>
            </a:r>
          </a:p>
          <a:p>
            <a:pPr lvl="2"/>
            <a:r>
              <a:rPr lang="en-US" dirty="0"/>
              <a:t>explain current or past behavior, typically by aggregating historical data and grouping it in some </a:t>
            </a:r>
            <a:r>
              <a:rPr lang="en-US" dirty="0" smtClean="0"/>
              <a:t>way.</a:t>
            </a:r>
          </a:p>
          <a:p>
            <a:pPr lvl="2"/>
            <a:r>
              <a:rPr lang="en-US" dirty="0"/>
              <a:t>BI provides hindsight </a:t>
            </a:r>
            <a:r>
              <a:rPr lang="en-US" dirty="0" smtClean="0"/>
              <a:t>and some </a:t>
            </a:r>
            <a:r>
              <a:rPr lang="en-US" dirty="0"/>
              <a:t>insight and generally answers questions related to “when” and “where” events </a:t>
            </a:r>
            <a:r>
              <a:rPr lang="en-US" dirty="0" smtClean="0"/>
              <a:t>occurred.</a:t>
            </a:r>
          </a:p>
          <a:p>
            <a:pPr lvl="2"/>
            <a:r>
              <a:rPr lang="en-US" dirty="0" smtClean="0"/>
              <a:t>Require </a:t>
            </a:r>
            <a:r>
              <a:rPr lang="en-US" dirty="0"/>
              <a:t>highly structured data organized in rows and columns for </a:t>
            </a:r>
            <a:r>
              <a:rPr lang="en-US" dirty="0" smtClean="0"/>
              <a:t>accurate reporting</a:t>
            </a:r>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20</a:t>
            </a:fld>
            <a:endParaRPr lang="en-US" dirty="0"/>
          </a:p>
        </p:txBody>
      </p:sp>
    </p:spTree>
    <p:extLst>
      <p:ext uri="{BB962C8B-B14F-4D97-AF65-F5344CB8AC3E}">
        <p14:creationId xmlns:p14="http://schemas.microsoft.com/office/powerpoint/2010/main" val="2661921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smtClean="0"/>
              <a:t>BI Vs Data Science</a:t>
            </a:r>
          </a:p>
          <a:p>
            <a:pPr lvl="1"/>
            <a:r>
              <a:rPr lang="en-US" dirty="0"/>
              <a:t>Data Science tends </a:t>
            </a:r>
            <a:r>
              <a:rPr lang="en-US" dirty="0" smtClean="0"/>
              <a:t>to</a:t>
            </a:r>
          </a:p>
          <a:p>
            <a:pPr lvl="2"/>
            <a:r>
              <a:rPr lang="en-US" dirty="0"/>
              <a:t>use disaggregated data in a more </a:t>
            </a:r>
            <a:r>
              <a:rPr lang="en-US" dirty="0" smtClean="0"/>
              <a:t>forward-looking</a:t>
            </a:r>
          </a:p>
          <a:p>
            <a:pPr lvl="2"/>
            <a:r>
              <a:rPr lang="en-US" dirty="0" smtClean="0"/>
              <a:t>Exploratory way</a:t>
            </a:r>
          </a:p>
          <a:p>
            <a:pPr lvl="2"/>
            <a:r>
              <a:rPr lang="en-US" dirty="0"/>
              <a:t>focusing on analyzing the present and enabling informed decisions about the </a:t>
            </a:r>
            <a:r>
              <a:rPr lang="en-US" dirty="0" smtClean="0"/>
              <a:t>future.</a:t>
            </a:r>
          </a:p>
          <a:p>
            <a:pPr lvl="2"/>
            <a:r>
              <a:rPr lang="en-US" dirty="0" smtClean="0"/>
              <a:t>Example:</a:t>
            </a:r>
          </a:p>
          <a:p>
            <a:pPr lvl="3"/>
            <a:r>
              <a:rPr lang="en-US" dirty="0"/>
              <a:t>employ Data Science techniques such as time series analysis, to forecast future product sales and revenue </a:t>
            </a:r>
            <a:r>
              <a:rPr lang="en-US" dirty="0" smtClean="0"/>
              <a:t>more accurately </a:t>
            </a:r>
            <a:r>
              <a:rPr lang="en-US" dirty="0"/>
              <a:t>than extending a simple trend </a:t>
            </a:r>
            <a:r>
              <a:rPr lang="en-US" dirty="0" smtClean="0"/>
              <a:t>line.</a:t>
            </a:r>
          </a:p>
          <a:p>
            <a:pPr lvl="2"/>
            <a:r>
              <a:rPr lang="en-US" dirty="0"/>
              <a:t>Data Science tends to be more exploratory </a:t>
            </a:r>
            <a:r>
              <a:rPr lang="en-US" dirty="0" smtClean="0"/>
              <a:t>in nature </a:t>
            </a:r>
            <a:r>
              <a:rPr lang="en-US" dirty="0"/>
              <a:t>and may use scenario optimization to deal with more open-ended questions</a:t>
            </a:r>
            <a:r>
              <a:rPr lang="en-US" dirty="0" smtClean="0"/>
              <a:t>.</a:t>
            </a:r>
          </a:p>
          <a:p>
            <a:pPr lvl="2"/>
            <a:r>
              <a:rPr lang="en-US" dirty="0"/>
              <a:t>This approach </a:t>
            </a:r>
            <a:r>
              <a:rPr lang="en-US" dirty="0" smtClean="0"/>
              <a:t>provides insight </a:t>
            </a:r>
            <a:r>
              <a:rPr lang="en-US" dirty="0"/>
              <a:t>into current activity and foresight into future events, while generally focusing on questions </a:t>
            </a:r>
            <a:r>
              <a:rPr lang="en-US" dirty="0" smtClean="0"/>
              <a:t>related  to </a:t>
            </a:r>
            <a:r>
              <a:rPr lang="en-US" dirty="0"/>
              <a:t>“how” and “why” events occur</a:t>
            </a:r>
            <a:r>
              <a:rPr lang="en-US" dirty="0" smtClean="0"/>
              <a:t>.</a:t>
            </a:r>
          </a:p>
          <a:p>
            <a:pPr lvl="2"/>
            <a:r>
              <a:rPr lang="en-US" dirty="0" smtClean="0"/>
              <a:t>This approach uses </a:t>
            </a:r>
            <a:r>
              <a:rPr lang="en-US" dirty="0"/>
              <a:t>many types of data sources, including large or </a:t>
            </a:r>
            <a:r>
              <a:rPr lang="en-US" dirty="0" smtClean="0"/>
              <a:t>unconventional datasets</a:t>
            </a:r>
            <a:r>
              <a:rPr lang="en-US" dirty="0"/>
              <a:t/>
            </a:r>
            <a:br>
              <a:rPr lang="en-US" dirty="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21</a:t>
            </a:fld>
            <a:endParaRPr lang="en-US" dirty="0"/>
          </a:p>
        </p:txBody>
      </p:sp>
    </p:spTree>
    <p:extLst>
      <p:ext uri="{BB962C8B-B14F-4D97-AF65-F5344CB8AC3E}">
        <p14:creationId xmlns:p14="http://schemas.microsoft.com/office/powerpoint/2010/main" val="4257477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smtClean="0"/>
              <a:t>BI Vs Data Science</a:t>
            </a:r>
          </a:p>
          <a:p>
            <a:pPr lvl="1"/>
            <a:r>
              <a:rPr lang="en-US" dirty="0"/>
              <a:t/>
            </a:r>
            <a:br>
              <a:rPr lang="en-US" dirty="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22</a:t>
            </a:fld>
            <a:endParaRPr lang="en-US" dirty="0"/>
          </a:p>
        </p:txBody>
      </p:sp>
      <p:sp>
        <p:nvSpPr>
          <p:cNvPr id="6" name="AutoShape 2" descr="Image result for Comparing BI with Data Science"/>
          <p:cNvSpPr>
            <a:spLocks noChangeAspect="1" noChangeArrowheads="1"/>
          </p:cNvSpPr>
          <p:nvPr/>
        </p:nvSpPr>
        <p:spPr bwMode="auto">
          <a:xfrm>
            <a:off x="155575" y="-1608138"/>
            <a:ext cx="5972175" cy="3362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C:\Users\admin\Desktop\building-data-science-teams-6-6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828" y="1719263"/>
            <a:ext cx="10187189" cy="4848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1151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a:bodyPr>
          <a:lstStyle/>
          <a:p>
            <a:r>
              <a:rPr lang="en-US" b="1" dirty="0"/>
              <a:t>Current Analytical </a:t>
            </a:r>
            <a:r>
              <a:rPr lang="en-US" b="1" dirty="0" smtClean="0"/>
              <a:t>Architecture:</a:t>
            </a:r>
          </a:p>
          <a:p>
            <a:pPr lvl="1"/>
            <a:endParaRPr lang="en-US" b="1"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23</a:t>
            </a:fld>
            <a:endParaRPr lang="en-US" dirty="0"/>
          </a:p>
        </p:txBody>
      </p:sp>
      <p:pic>
        <p:nvPicPr>
          <p:cNvPr id="2050" name="Picture 2" descr="C:\Users\admin\Pictures\B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708" y="1820483"/>
            <a:ext cx="9981126"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128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b="1" dirty="0"/>
              <a:t>Current Analytical Architecture:</a:t>
            </a:r>
          </a:p>
          <a:p>
            <a:r>
              <a:rPr lang="en-US" dirty="0" smtClean="0"/>
              <a:t>Step – 1:</a:t>
            </a:r>
          </a:p>
          <a:p>
            <a:pPr lvl="1"/>
            <a:r>
              <a:rPr lang="en-US" dirty="0" smtClean="0"/>
              <a:t>Data needs to be well understood, structured and normalized with appropriate data type definitions.</a:t>
            </a:r>
          </a:p>
          <a:p>
            <a:pPr lvl="1"/>
            <a:r>
              <a:rPr lang="en-US" dirty="0" smtClean="0"/>
              <a:t>This approach is also concentrate on security</a:t>
            </a:r>
            <a:r>
              <a:rPr lang="en-US" dirty="0"/>
              <a:t>, backup, and failover of highly critical </a:t>
            </a:r>
            <a:r>
              <a:rPr lang="en-US" dirty="0" smtClean="0"/>
              <a:t>data.</a:t>
            </a:r>
          </a:p>
          <a:p>
            <a:pPr lvl="1"/>
            <a:r>
              <a:rPr lang="en-US" dirty="0" smtClean="0"/>
              <a:t>The data typically </a:t>
            </a:r>
            <a:r>
              <a:rPr lang="en-US" dirty="0"/>
              <a:t>must go through </a:t>
            </a:r>
            <a:r>
              <a:rPr lang="en-US" b="1" dirty="0"/>
              <a:t>significant preprocessing</a:t>
            </a:r>
            <a:r>
              <a:rPr lang="en-US" dirty="0"/>
              <a:t> and </a:t>
            </a:r>
            <a:r>
              <a:rPr lang="en-US" b="1" dirty="0" smtClean="0"/>
              <a:t>checkpoints </a:t>
            </a:r>
            <a:r>
              <a:rPr lang="en-US" dirty="0" smtClean="0"/>
              <a:t>before </a:t>
            </a:r>
            <a:r>
              <a:rPr lang="en-US" dirty="0"/>
              <a:t>it can enter this </a:t>
            </a:r>
            <a:r>
              <a:rPr lang="en-US" dirty="0" smtClean="0"/>
              <a:t>sort of </a:t>
            </a:r>
            <a:r>
              <a:rPr lang="en-US" dirty="0"/>
              <a:t>controlled </a:t>
            </a:r>
            <a:r>
              <a:rPr lang="en-US" dirty="0" smtClean="0"/>
              <a:t>environment.</a:t>
            </a:r>
          </a:p>
          <a:p>
            <a:r>
              <a:rPr lang="en-US" dirty="0" smtClean="0"/>
              <a:t>Step – 2:</a:t>
            </a:r>
          </a:p>
          <a:p>
            <a:pPr lvl="1"/>
            <a:r>
              <a:rPr lang="en-US" dirty="0" smtClean="0"/>
              <a:t>Additional </a:t>
            </a:r>
            <a:r>
              <a:rPr lang="en-US" dirty="0"/>
              <a:t>local systems may emerge in the form </a:t>
            </a:r>
            <a:r>
              <a:rPr lang="en-US" dirty="0" smtClean="0"/>
              <a:t>of departmental warehouses </a:t>
            </a:r>
            <a:r>
              <a:rPr lang="en-US" dirty="0" smtClean="0">
                <a:sym typeface="Wingdings" panose="05000000000000000000" pitchFamily="2" charset="2"/>
              </a:rPr>
              <a:t> flexible analysis, allow user to do some level of more depth analysis.</a:t>
            </a:r>
          </a:p>
          <a:p>
            <a:pPr lvl="1"/>
            <a:r>
              <a:rPr lang="en-US" dirty="0"/>
              <a:t>These local data marts may not have the same constraints for </a:t>
            </a:r>
            <a:r>
              <a:rPr lang="en-US" dirty="0" smtClean="0"/>
              <a:t>security and </a:t>
            </a:r>
            <a:r>
              <a:rPr lang="en-US" dirty="0"/>
              <a:t>structure as the main </a:t>
            </a:r>
            <a:r>
              <a:rPr lang="en-US" dirty="0" smtClean="0"/>
              <a:t>EDW.</a:t>
            </a:r>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24</a:t>
            </a:fld>
            <a:endParaRPr lang="en-US" dirty="0"/>
          </a:p>
        </p:txBody>
      </p:sp>
    </p:spTree>
    <p:extLst>
      <p:ext uri="{BB962C8B-B14F-4D97-AF65-F5344CB8AC3E}">
        <p14:creationId xmlns:p14="http://schemas.microsoft.com/office/powerpoint/2010/main" val="1041386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lnSpcReduction="10000"/>
          </a:bodyPr>
          <a:lstStyle/>
          <a:p>
            <a:r>
              <a:rPr lang="en-US" b="1" dirty="0"/>
              <a:t>Current Analytical Architecture:</a:t>
            </a:r>
          </a:p>
          <a:p>
            <a:r>
              <a:rPr lang="en-US" dirty="0" smtClean="0"/>
              <a:t>Step – </a:t>
            </a:r>
            <a:r>
              <a:rPr lang="en-US" dirty="0"/>
              <a:t>3</a:t>
            </a:r>
            <a:r>
              <a:rPr lang="en-US" dirty="0" smtClean="0"/>
              <a:t>:</a:t>
            </a:r>
          </a:p>
          <a:p>
            <a:pPr lvl="1"/>
            <a:r>
              <a:rPr lang="en-US" dirty="0"/>
              <a:t>Once in the data warehouse, data is read by additional applications across the enterprise for </a:t>
            </a:r>
            <a:r>
              <a:rPr lang="en-US" dirty="0" smtClean="0"/>
              <a:t>BI and </a:t>
            </a:r>
            <a:r>
              <a:rPr lang="en-US" dirty="0"/>
              <a:t>reporting </a:t>
            </a:r>
            <a:r>
              <a:rPr lang="en-US" dirty="0" smtClean="0"/>
              <a:t>purposes.</a:t>
            </a:r>
          </a:p>
          <a:p>
            <a:pPr lvl="1"/>
            <a:r>
              <a:rPr lang="en-US" dirty="0"/>
              <a:t>These are high-priority operational processes getting critical data </a:t>
            </a:r>
            <a:r>
              <a:rPr lang="en-US" dirty="0" smtClean="0"/>
              <a:t>feeds from </a:t>
            </a:r>
            <a:r>
              <a:rPr lang="en-US" dirty="0"/>
              <a:t>the data warehouses and </a:t>
            </a:r>
            <a:r>
              <a:rPr lang="en-US" dirty="0" smtClean="0"/>
              <a:t>repositories.</a:t>
            </a:r>
          </a:p>
          <a:p>
            <a:r>
              <a:rPr lang="en-US" dirty="0" smtClean="0"/>
              <a:t>Step – 4:</a:t>
            </a:r>
          </a:p>
          <a:p>
            <a:pPr lvl="1"/>
            <a:r>
              <a:rPr lang="en-US" dirty="0" smtClean="0"/>
              <a:t>Data scientists get data for downstream analytics processing</a:t>
            </a:r>
          </a:p>
          <a:p>
            <a:pPr lvl="2"/>
            <a:r>
              <a:rPr lang="en-US" dirty="0" smtClean="0"/>
              <a:t>Users </a:t>
            </a:r>
            <a:r>
              <a:rPr lang="en-US" dirty="0"/>
              <a:t>generally are not allowed to run custom or intensive analytics on production databases, analysts create data extracts from the EDW to analyze data </a:t>
            </a:r>
            <a:r>
              <a:rPr lang="en-US" dirty="0" smtClean="0"/>
              <a:t>offline (R, local analytical tools, …)</a:t>
            </a:r>
          </a:p>
          <a:p>
            <a:pPr lvl="1"/>
            <a:r>
              <a:rPr lang="en-US" dirty="0"/>
              <a:t>T</a:t>
            </a:r>
            <a:r>
              <a:rPr lang="en-US" dirty="0" smtClean="0"/>
              <a:t>he </a:t>
            </a:r>
            <a:r>
              <a:rPr lang="en-US" dirty="0"/>
              <a:t>analyses </a:t>
            </a:r>
            <a:r>
              <a:rPr lang="en-US" dirty="0" smtClean="0"/>
              <a:t>are based </a:t>
            </a:r>
            <a:r>
              <a:rPr lang="en-US" dirty="0"/>
              <a:t>on data </a:t>
            </a:r>
            <a:r>
              <a:rPr lang="en-US" dirty="0" smtClean="0"/>
              <a:t>extracts, </a:t>
            </a:r>
            <a:r>
              <a:rPr lang="en-US" dirty="0"/>
              <a:t>reside in a separate location, and the results of the analysis rarely are fed back into the main </a:t>
            </a:r>
            <a:r>
              <a:rPr lang="en-US" dirty="0" smtClean="0"/>
              <a:t>data repository</a:t>
            </a:r>
            <a:r>
              <a:rPr lang="en-US" dirty="0"/>
              <a:t>.</a:t>
            </a:r>
            <a:r>
              <a:rPr lang="en-US" dirty="0" smtClean="0"/>
              <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25</a:t>
            </a:fld>
            <a:endParaRPr lang="en-US" dirty="0"/>
          </a:p>
        </p:txBody>
      </p:sp>
    </p:spTree>
    <p:extLst>
      <p:ext uri="{BB962C8B-B14F-4D97-AF65-F5344CB8AC3E}">
        <p14:creationId xmlns:p14="http://schemas.microsoft.com/office/powerpoint/2010/main" val="18763829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20000"/>
          </a:bodyPr>
          <a:lstStyle/>
          <a:p>
            <a:r>
              <a:rPr lang="en-US" b="1" dirty="0"/>
              <a:t>Current Analytical Architecture:</a:t>
            </a:r>
          </a:p>
          <a:p>
            <a:r>
              <a:rPr lang="en-US" dirty="0" smtClean="0"/>
              <a:t>New </a:t>
            </a:r>
            <a:r>
              <a:rPr lang="en-US" dirty="0"/>
              <a:t>data sources slowly accumulate in the EDW due to the </a:t>
            </a:r>
            <a:r>
              <a:rPr lang="en-US" b="1" dirty="0"/>
              <a:t>rigorous validation</a:t>
            </a:r>
            <a:r>
              <a:rPr lang="en-US" dirty="0"/>
              <a:t> </a:t>
            </a:r>
            <a:r>
              <a:rPr lang="en-US" dirty="0" smtClean="0"/>
              <a:t>and </a:t>
            </a:r>
            <a:r>
              <a:rPr lang="en-US" b="1" dirty="0" smtClean="0"/>
              <a:t>data </a:t>
            </a:r>
            <a:r>
              <a:rPr lang="en-US" b="1" dirty="0"/>
              <a:t>structuring process</a:t>
            </a:r>
            <a:r>
              <a:rPr lang="en-US" dirty="0"/>
              <a:t>, data is </a:t>
            </a:r>
            <a:r>
              <a:rPr lang="en-US" b="1" dirty="0"/>
              <a:t>slow</a:t>
            </a:r>
            <a:r>
              <a:rPr lang="en-US" dirty="0"/>
              <a:t> to move into the </a:t>
            </a:r>
            <a:r>
              <a:rPr lang="en-US" b="1" dirty="0"/>
              <a:t>EDW</a:t>
            </a:r>
            <a:r>
              <a:rPr lang="en-US" dirty="0"/>
              <a:t>, and the data schema is slow to change</a:t>
            </a:r>
            <a:r>
              <a:rPr lang="en-US" dirty="0" smtClean="0"/>
              <a:t>.</a:t>
            </a:r>
          </a:p>
          <a:p>
            <a:r>
              <a:rPr lang="en-US" dirty="0" smtClean="0"/>
              <a:t>Departmental data warehouses, some of which may be forced into existing schemas to enable BI and creation of OLAP cubes.</a:t>
            </a:r>
          </a:p>
          <a:p>
            <a:r>
              <a:rPr lang="en-US" dirty="0" smtClean="0"/>
              <a:t>EDW has limitation on non-production environmental data </a:t>
            </a:r>
            <a:r>
              <a:rPr lang="en-US" dirty="0" smtClean="0">
                <a:sym typeface="Wingdings" panose="05000000000000000000" pitchFamily="2" charset="2"/>
              </a:rPr>
              <a:t> unstructured data.</a:t>
            </a:r>
          </a:p>
          <a:p>
            <a:r>
              <a:rPr lang="en-US" dirty="0" smtClean="0">
                <a:sym typeface="Wingdings" panose="05000000000000000000" pitchFamily="2" charset="2"/>
              </a:rPr>
              <a:t>Typical data architectures</a:t>
            </a:r>
          </a:p>
          <a:p>
            <a:pPr lvl="1"/>
            <a:r>
              <a:rPr lang="en-US" dirty="0" smtClean="0">
                <a:sym typeface="Wingdings" panose="05000000000000000000" pitchFamily="2" charset="2"/>
              </a:rPr>
              <a:t>Designed for storing and processing  critical data</a:t>
            </a:r>
          </a:p>
          <a:p>
            <a:pPr lvl="1"/>
            <a:r>
              <a:rPr lang="en-US" dirty="0" smtClean="0">
                <a:sym typeface="Wingdings" panose="05000000000000000000" pitchFamily="2" charset="2"/>
              </a:rPr>
              <a:t>Supporting enterprise applications</a:t>
            </a:r>
          </a:p>
          <a:p>
            <a:pPr lvl="1"/>
            <a:r>
              <a:rPr lang="en-US" dirty="0" smtClean="0">
                <a:sym typeface="Wingdings" panose="05000000000000000000" pitchFamily="2" charset="2"/>
              </a:rPr>
              <a:t>Enabling corporate reporting activities like reports, dashboards, </a:t>
            </a:r>
            <a:r>
              <a:rPr lang="en-US" dirty="0" err="1" smtClean="0">
                <a:sym typeface="Wingdings" panose="05000000000000000000" pitchFamily="2" charset="2"/>
              </a:rPr>
              <a:t>etc</a:t>
            </a:r>
            <a:endParaRPr lang="en-US" dirty="0" smtClean="0">
              <a:sym typeface="Wingdings" panose="05000000000000000000" pitchFamily="2" charset="2"/>
            </a:endParaRPr>
          </a:p>
          <a:p>
            <a:r>
              <a:rPr lang="en-US" dirty="0" smtClean="0"/>
              <a:t>Typical data architecture inhibits data exploration and more sophisticated analysis.</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26</a:t>
            </a:fld>
            <a:endParaRPr lang="en-US" dirty="0"/>
          </a:p>
        </p:txBody>
      </p:sp>
    </p:spTree>
    <p:extLst>
      <p:ext uri="{BB962C8B-B14F-4D97-AF65-F5344CB8AC3E}">
        <p14:creationId xmlns:p14="http://schemas.microsoft.com/office/powerpoint/2010/main" val="13936311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a:t>State of the Practice in Analytics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Traditional </a:t>
            </a:r>
            <a:r>
              <a:rPr lang="en-US" dirty="0"/>
              <a:t>data architectures have several additional </a:t>
            </a:r>
            <a:r>
              <a:rPr lang="en-US" dirty="0" smtClean="0"/>
              <a:t>implications for </a:t>
            </a:r>
            <a:r>
              <a:rPr lang="en-US" dirty="0"/>
              <a:t>data scientists</a:t>
            </a:r>
            <a:r>
              <a:rPr lang="en-US" dirty="0" smtClean="0"/>
              <a:t>.</a:t>
            </a:r>
          </a:p>
          <a:p>
            <a:pPr lvl="1"/>
            <a:r>
              <a:rPr lang="en-US" dirty="0"/>
              <a:t>High-value data is hard to reach and </a:t>
            </a:r>
            <a:r>
              <a:rPr lang="en-US" dirty="0" smtClean="0"/>
              <a:t>leverage and Predictive </a:t>
            </a:r>
            <a:r>
              <a:rPr lang="en-US" dirty="0"/>
              <a:t>analytics and data mining </a:t>
            </a:r>
            <a:r>
              <a:rPr lang="en-US" dirty="0" smtClean="0"/>
              <a:t>activities are </a:t>
            </a:r>
            <a:r>
              <a:rPr lang="en-US" dirty="0"/>
              <a:t>last in line for data</a:t>
            </a:r>
            <a:r>
              <a:rPr lang="en-US" dirty="0" smtClean="0"/>
              <a:t>.</a:t>
            </a:r>
          </a:p>
          <a:p>
            <a:pPr lvl="2"/>
            <a:r>
              <a:rPr lang="en-US" dirty="0"/>
              <a:t>EDWs are designed for central data management and reporting, those wanting data for analysis are generally prioritized after operational </a:t>
            </a:r>
            <a:r>
              <a:rPr lang="en-US" dirty="0" smtClean="0"/>
              <a:t>processes.</a:t>
            </a:r>
          </a:p>
          <a:p>
            <a:pPr lvl="1"/>
            <a:r>
              <a:rPr lang="en-US" dirty="0"/>
              <a:t>Data moves in batches from EDW to local analytical </a:t>
            </a:r>
            <a:r>
              <a:rPr lang="en-US" dirty="0" smtClean="0"/>
              <a:t>tools.</a:t>
            </a:r>
          </a:p>
          <a:p>
            <a:pPr lvl="2"/>
            <a:r>
              <a:rPr lang="en-US" dirty="0" smtClean="0"/>
              <a:t>Size of the dataset has limitation</a:t>
            </a:r>
          </a:p>
          <a:p>
            <a:pPr lvl="1"/>
            <a:r>
              <a:rPr lang="en-US" dirty="0"/>
              <a:t>Data Science projects will remain isolated and ad hoc, rather than centrally </a:t>
            </a:r>
            <a:r>
              <a:rPr lang="en-US" dirty="0" smtClean="0"/>
              <a:t>managed.</a:t>
            </a:r>
          </a:p>
          <a:p>
            <a:pPr lvl="2"/>
            <a:r>
              <a:rPr lang="en-US" dirty="0" smtClean="0"/>
              <a:t>The </a:t>
            </a:r>
            <a:r>
              <a:rPr lang="en-US" dirty="0"/>
              <a:t>organization can never harness the power of advanced analytics in </a:t>
            </a:r>
            <a:r>
              <a:rPr lang="en-US" dirty="0" smtClean="0"/>
              <a:t>a scalable way.</a:t>
            </a:r>
          </a:p>
          <a:p>
            <a:pPr lvl="2"/>
            <a:r>
              <a:rPr lang="en-US" dirty="0"/>
              <a:t>Data Science projects will exist as nonstandard initiatives, which are frequently </a:t>
            </a:r>
            <a:r>
              <a:rPr lang="en-US" dirty="0" smtClean="0"/>
              <a:t>not aligned </a:t>
            </a:r>
            <a:r>
              <a:rPr lang="en-US" dirty="0"/>
              <a:t>with corporate business goals or </a:t>
            </a:r>
            <a:r>
              <a:rPr lang="en-US" dirty="0" smtClean="0"/>
              <a:t>strategy</a:t>
            </a:r>
          </a:p>
          <a:p>
            <a:r>
              <a:rPr lang="en-US" dirty="0"/>
              <a:t>one solution to this problem is to </a:t>
            </a:r>
            <a:r>
              <a:rPr lang="en-US" dirty="0" smtClean="0"/>
              <a:t>introduce analytic </a:t>
            </a:r>
            <a:r>
              <a:rPr lang="en-US" dirty="0"/>
              <a:t>sandboxes to enable data scientists to perform advanced analytics</a:t>
            </a:r>
            <a:r>
              <a:rPr lang="en-US" dirty="0" smtClean="0"/>
              <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27</a:t>
            </a:fld>
            <a:endParaRPr lang="en-US" dirty="0"/>
          </a:p>
        </p:txBody>
      </p:sp>
    </p:spTree>
    <p:extLst>
      <p:ext uri="{BB962C8B-B14F-4D97-AF65-F5344CB8AC3E}">
        <p14:creationId xmlns:p14="http://schemas.microsoft.com/office/powerpoint/2010/main" val="16621060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Emerging Big Data Ecosystem and a New Approach to Analytics</a:t>
            </a:r>
          </a:p>
        </p:txBody>
      </p:sp>
      <p:sp>
        <p:nvSpPr>
          <p:cNvPr id="3" name="Content Placeholder 2"/>
          <p:cNvSpPr>
            <a:spLocks noGrp="1"/>
          </p:cNvSpPr>
          <p:nvPr>
            <p:ph idx="1"/>
          </p:nvPr>
        </p:nvSpPr>
        <p:spPr/>
        <p:txBody>
          <a:bodyPr>
            <a:normAutofit lnSpcReduction="10000"/>
          </a:bodyPr>
          <a:lstStyle/>
          <a:p>
            <a:r>
              <a:rPr lang="en-US" dirty="0"/>
              <a:t>Organizations and data collectors are realizing that the data they can gather from individuals </a:t>
            </a:r>
            <a:r>
              <a:rPr lang="en-US" dirty="0" smtClean="0"/>
              <a:t>contains intrinsic value.</a:t>
            </a:r>
          </a:p>
          <a:p>
            <a:r>
              <a:rPr lang="en-US" dirty="0"/>
              <a:t>As this new digital economy continues </a:t>
            </a:r>
            <a:r>
              <a:rPr lang="en-US" dirty="0" smtClean="0"/>
              <a:t>to </a:t>
            </a:r>
            <a:r>
              <a:rPr lang="en-US" dirty="0"/>
              <a:t>evolve, the market sees the introduction of data vendors and data cleaners that use </a:t>
            </a:r>
            <a:r>
              <a:rPr lang="en-US" dirty="0" smtClean="0"/>
              <a:t>crowdsourcing </a:t>
            </a:r>
            <a:r>
              <a:rPr lang="en-US" dirty="0"/>
              <a:t>to test the outcomes of machine learning techniques</a:t>
            </a:r>
            <a:r>
              <a:rPr lang="en-US" dirty="0" smtClean="0"/>
              <a:t>.</a:t>
            </a:r>
          </a:p>
          <a:p>
            <a:r>
              <a:rPr lang="en-US" dirty="0"/>
              <a:t>Other </a:t>
            </a:r>
            <a:r>
              <a:rPr lang="en-US" dirty="0" smtClean="0"/>
              <a:t>vendors offer </a:t>
            </a:r>
            <a:r>
              <a:rPr lang="en-US" dirty="0"/>
              <a:t>added value by </a:t>
            </a:r>
            <a:r>
              <a:rPr lang="en-US" b="1" dirty="0"/>
              <a:t>repackaging open source tools </a:t>
            </a:r>
            <a:r>
              <a:rPr lang="en-US" dirty="0"/>
              <a:t>in a simpler way and bringing the tools to </a:t>
            </a:r>
            <a:r>
              <a:rPr lang="en-US" dirty="0" smtClean="0"/>
              <a:t>market. </a:t>
            </a:r>
            <a:r>
              <a:rPr lang="en-US" dirty="0" smtClean="0">
                <a:sym typeface="Wingdings" panose="05000000000000000000" pitchFamily="2" charset="2"/>
              </a:rPr>
              <a:t> </a:t>
            </a:r>
            <a:r>
              <a:rPr lang="en-US" dirty="0" err="1" smtClean="0">
                <a:sym typeface="Wingdings" panose="05000000000000000000" pitchFamily="2" charset="2"/>
              </a:rPr>
              <a:t>cloudera</a:t>
            </a:r>
            <a:r>
              <a:rPr lang="en-US" dirty="0" smtClean="0">
                <a:sym typeface="Wingdings" panose="05000000000000000000" pitchFamily="2" charset="2"/>
              </a:rPr>
              <a:t>, Hortonworks, etc.</a:t>
            </a:r>
          </a:p>
          <a:p>
            <a:r>
              <a:rPr lang="en-US" b="1" dirty="0" smtClean="0">
                <a:sym typeface="Wingdings" panose="05000000000000000000" pitchFamily="2" charset="2"/>
              </a:rPr>
              <a:t>Data Devices</a:t>
            </a:r>
          </a:p>
          <a:p>
            <a:r>
              <a:rPr lang="en-US" b="1" dirty="0" smtClean="0">
                <a:sym typeface="Wingdings" panose="05000000000000000000" pitchFamily="2" charset="2"/>
              </a:rPr>
              <a:t>Data Collectors</a:t>
            </a:r>
          </a:p>
          <a:p>
            <a:r>
              <a:rPr lang="en-US" b="1" dirty="0" smtClean="0">
                <a:sym typeface="Wingdings" panose="05000000000000000000" pitchFamily="2" charset="2"/>
              </a:rPr>
              <a:t>Data Aggregators</a:t>
            </a:r>
          </a:p>
          <a:p>
            <a:r>
              <a:rPr lang="en-US" b="1" dirty="0" smtClean="0">
                <a:sym typeface="Wingdings" panose="05000000000000000000" pitchFamily="2" charset="2"/>
              </a:rPr>
              <a:t>Data Users and Buyers</a:t>
            </a:r>
          </a:p>
          <a:p>
            <a:endParaRPr lang="en-US" dirty="0" smtClean="0"/>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28</a:t>
            </a:fld>
            <a:endParaRPr lang="en-US" dirty="0"/>
          </a:p>
        </p:txBody>
      </p:sp>
    </p:spTree>
    <p:extLst>
      <p:ext uri="{BB962C8B-B14F-4D97-AF65-F5344CB8AC3E}">
        <p14:creationId xmlns:p14="http://schemas.microsoft.com/office/powerpoint/2010/main" val="24144581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Emerging Big Data Ecosystem and a New Approach to Analytics</a:t>
            </a:r>
            <a:endParaRPr lang="en-US" dirty="0"/>
          </a:p>
        </p:txBody>
      </p:sp>
      <p:sp>
        <p:nvSpPr>
          <p:cNvPr id="3" name="Content Placeholder 2"/>
          <p:cNvSpPr>
            <a:spLocks noGrp="1"/>
          </p:cNvSpPr>
          <p:nvPr>
            <p:ph idx="1"/>
          </p:nvPr>
        </p:nvSpPr>
        <p:spPr/>
        <p:txBody>
          <a:bodyPr>
            <a:normAutofit/>
          </a:bodyPr>
          <a:lstStyle/>
          <a:p>
            <a:r>
              <a:rPr lang="en-US" dirty="0" smtClean="0"/>
              <a:t/>
            </a:r>
            <a:br>
              <a:rPr lang="en-US" dirty="0" smtClean="0"/>
            </a:b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29</a:t>
            </a:fld>
            <a:endParaRPr lang="en-US" dirty="0"/>
          </a:p>
        </p:txBody>
      </p:sp>
      <p:pic>
        <p:nvPicPr>
          <p:cNvPr id="1026" name="Picture 2" descr="C:\Users\admin\Pictures\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280" y="1239726"/>
            <a:ext cx="10174287"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581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146220"/>
            <a:ext cx="10431888" cy="5327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fontScale="92500" lnSpcReduction="10000"/>
          </a:bodyPr>
          <a:lstStyle/>
          <a:p>
            <a:r>
              <a:rPr lang="en-US" dirty="0"/>
              <a:t>Big Data ecosystem demands three categories of </a:t>
            </a:r>
            <a:r>
              <a:rPr lang="en-US" dirty="0" smtClean="0"/>
              <a:t>roles:</a:t>
            </a:r>
          </a:p>
          <a:p>
            <a:pPr lvl="1"/>
            <a:r>
              <a:rPr lang="en-US" dirty="0" smtClean="0"/>
              <a:t>Data Analytical Talent</a:t>
            </a:r>
          </a:p>
          <a:p>
            <a:pPr lvl="2"/>
            <a:r>
              <a:rPr lang="en-US" dirty="0" smtClean="0"/>
              <a:t>Combination </a:t>
            </a:r>
            <a:r>
              <a:rPr lang="en-US" dirty="0"/>
              <a:t>of skills to handle raw, unstructured data and to apply complex analytical techniques </a:t>
            </a:r>
            <a:r>
              <a:rPr lang="en-US" dirty="0" smtClean="0"/>
              <a:t>at massive scale.</a:t>
            </a:r>
          </a:p>
          <a:p>
            <a:pPr lvl="2"/>
            <a:r>
              <a:rPr lang="en-US" dirty="0" smtClean="0"/>
              <a:t>Skills required in mathematics, statistics and machine learning (training is required)</a:t>
            </a:r>
          </a:p>
          <a:p>
            <a:pPr lvl="2"/>
            <a:r>
              <a:rPr lang="en-US" dirty="0" smtClean="0"/>
              <a:t>Analytics sandbox or workspace</a:t>
            </a:r>
          </a:p>
          <a:p>
            <a:pPr lvl="2"/>
            <a:r>
              <a:rPr lang="en-US" dirty="0"/>
              <a:t>Examples: statisticians, economists, </a:t>
            </a:r>
            <a:r>
              <a:rPr lang="en-US" dirty="0" smtClean="0"/>
              <a:t>mathematicians and new role of data scientist.</a:t>
            </a:r>
          </a:p>
          <a:p>
            <a:pPr lvl="1"/>
            <a:r>
              <a:rPr lang="en-US" dirty="0" smtClean="0"/>
              <a:t>Data Survey Professionals</a:t>
            </a:r>
          </a:p>
          <a:p>
            <a:pPr lvl="2"/>
            <a:r>
              <a:rPr lang="en-US" dirty="0" smtClean="0"/>
              <a:t>These persons has </a:t>
            </a:r>
            <a:r>
              <a:rPr lang="en-US" dirty="0"/>
              <a:t>less technical depth but has a basic knowledge </a:t>
            </a:r>
            <a:r>
              <a:rPr lang="en-US" dirty="0" smtClean="0"/>
              <a:t>of statistics </a:t>
            </a:r>
            <a:r>
              <a:rPr lang="en-US" dirty="0"/>
              <a:t>or machine </a:t>
            </a:r>
            <a:r>
              <a:rPr lang="en-US" dirty="0" smtClean="0"/>
              <a:t>learning.</a:t>
            </a:r>
          </a:p>
          <a:p>
            <a:pPr lvl="2"/>
            <a:r>
              <a:rPr lang="en-US" dirty="0"/>
              <a:t>D</a:t>
            </a:r>
            <a:r>
              <a:rPr lang="en-US" dirty="0" smtClean="0"/>
              <a:t>efine </a:t>
            </a:r>
            <a:r>
              <a:rPr lang="en-US" dirty="0"/>
              <a:t>key questions that can be answered using advanced </a:t>
            </a:r>
            <a:r>
              <a:rPr lang="en-US" dirty="0" smtClean="0"/>
              <a:t>analytics.</a:t>
            </a:r>
          </a:p>
          <a:p>
            <a:pPr lvl="2"/>
            <a:r>
              <a:rPr lang="en-US" dirty="0"/>
              <a:t>These people tend to have a base knowledge of working with data, or an appreciation for some of the </a:t>
            </a:r>
            <a:r>
              <a:rPr lang="en-US" dirty="0" smtClean="0"/>
              <a:t>work being </a:t>
            </a:r>
            <a:r>
              <a:rPr lang="en-US" dirty="0"/>
              <a:t>performed by data </a:t>
            </a:r>
            <a:r>
              <a:rPr lang="en-US" dirty="0" smtClean="0"/>
              <a:t>scientists</a:t>
            </a:r>
          </a:p>
          <a:p>
            <a:pPr lvl="2"/>
            <a:r>
              <a:rPr lang="en-US" dirty="0" smtClean="0"/>
              <a:t>Example: </a:t>
            </a:r>
            <a:r>
              <a:rPr lang="en-US" dirty="0"/>
              <a:t>financial analysts, market research analysts, life scientists, operations managers, and </a:t>
            </a:r>
            <a:r>
              <a:rPr lang="en-US" dirty="0" smtClean="0"/>
              <a:t>business and </a:t>
            </a:r>
            <a:r>
              <a:rPr lang="en-US" dirty="0"/>
              <a:t>functional managers</a:t>
            </a:r>
            <a:endParaRPr lang="en-US" dirty="0" smtClean="0"/>
          </a:p>
          <a:p>
            <a:pPr lvl="1"/>
            <a:r>
              <a:rPr lang="en-US" dirty="0" smtClean="0"/>
              <a:t>Technology and Data Enablers</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30</a:t>
            </a:fld>
            <a:endParaRPr lang="en-US" dirty="0"/>
          </a:p>
        </p:txBody>
      </p:sp>
    </p:spTree>
    <p:extLst>
      <p:ext uri="{BB962C8B-B14F-4D97-AF65-F5344CB8AC3E}">
        <p14:creationId xmlns:p14="http://schemas.microsoft.com/office/powerpoint/2010/main" val="3568852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fontScale="92500" lnSpcReduction="10000"/>
          </a:bodyPr>
          <a:lstStyle/>
          <a:p>
            <a:r>
              <a:rPr lang="en-US" dirty="0"/>
              <a:t>Big Data ecosystem demands three categories of </a:t>
            </a:r>
            <a:r>
              <a:rPr lang="en-US" dirty="0" smtClean="0"/>
              <a:t>roles:</a:t>
            </a:r>
          </a:p>
          <a:p>
            <a:pPr lvl="1"/>
            <a:r>
              <a:rPr lang="en-US" dirty="0" smtClean="0"/>
              <a:t>Technology and Data Enablers</a:t>
            </a:r>
          </a:p>
          <a:p>
            <a:pPr lvl="2"/>
            <a:r>
              <a:rPr lang="en-US" dirty="0" smtClean="0"/>
              <a:t>This group represents </a:t>
            </a:r>
            <a:r>
              <a:rPr lang="en-US" dirty="0"/>
              <a:t>people providing technical expertise to support analytical projects</a:t>
            </a:r>
            <a:r>
              <a:rPr lang="en-US" dirty="0" smtClean="0"/>
              <a:t>,</a:t>
            </a:r>
          </a:p>
          <a:p>
            <a:pPr lvl="3"/>
            <a:r>
              <a:rPr lang="en-US" dirty="0"/>
              <a:t>P</a:t>
            </a:r>
            <a:r>
              <a:rPr lang="en-US" dirty="0" smtClean="0"/>
              <a:t>rovisioning and administrating </a:t>
            </a:r>
            <a:r>
              <a:rPr lang="en-US" dirty="0"/>
              <a:t>analytical </a:t>
            </a:r>
            <a:r>
              <a:rPr lang="en-US" dirty="0" smtClean="0"/>
              <a:t>sandboxes</a:t>
            </a:r>
          </a:p>
          <a:p>
            <a:pPr lvl="3"/>
            <a:r>
              <a:rPr lang="en-US" dirty="0"/>
              <a:t>M</a:t>
            </a:r>
            <a:r>
              <a:rPr lang="en-US" dirty="0" smtClean="0"/>
              <a:t>anaging </a:t>
            </a:r>
            <a:r>
              <a:rPr lang="en-US" dirty="0"/>
              <a:t>large-scale data architectures that enable </a:t>
            </a:r>
            <a:r>
              <a:rPr lang="en-US" dirty="0" smtClean="0"/>
              <a:t>widespread analytics</a:t>
            </a:r>
          </a:p>
          <a:p>
            <a:pPr lvl="2"/>
            <a:r>
              <a:rPr lang="en-US" dirty="0"/>
              <a:t>This role requires skills related to computer engineering</a:t>
            </a:r>
            <a:r>
              <a:rPr lang="en-US" dirty="0" smtClean="0"/>
              <a:t>, programming</a:t>
            </a:r>
            <a:r>
              <a:rPr lang="en-US" dirty="0"/>
              <a:t>, and database administration</a:t>
            </a:r>
            <a:r>
              <a:rPr lang="en-US" dirty="0" smtClean="0"/>
              <a:t>.</a:t>
            </a:r>
          </a:p>
          <a:p>
            <a:r>
              <a:rPr lang="en-US" dirty="0"/>
              <a:t>These three groups must work together closely to solve complex Big Data </a:t>
            </a:r>
            <a:r>
              <a:rPr lang="en-US" dirty="0" smtClean="0"/>
              <a:t>challenges.</a:t>
            </a:r>
          </a:p>
          <a:p>
            <a:r>
              <a:rPr lang="en-US" dirty="0"/>
              <a:t>There are three recurring sets of activities that data scientists perform</a:t>
            </a:r>
            <a:r>
              <a:rPr lang="en-US" dirty="0" smtClean="0"/>
              <a:t>:</a:t>
            </a:r>
          </a:p>
          <a:p>
            <a:pPr lvl="1"/>
            <a:r>
              <a:rPr lang="en-US" dirty="0"/>
              <a:t>Reframe business challenges as analytics </a:t>
            </a:r>
            <a:r>
              <a:rPr lang="en-US" dirty="0" smtClean="0"/>
              <a:t>challenges.</a:t>
            </a:r>
          </a:p>
          <a:p>
            <a:pPr lvl="1"/>
            <a:r>
              <a:rPr lang="en-US" dirty="0"/>
              <a:t>Design, implement, and deploy statistical models and data mining techniques on Big Data</a:t>
            </a:r>
            <a:r>
              <a:rPr lang="en-US" dirty="0" smtClean="0"/>
              <a:t>.</a:t>
            </a:r>
          </a:p>
          <a:p>
            <a:pPr lvl="1"/>
            <a:r>
              <a:rPr lang="en-US" dirty="0"/>
              <a:t>Develop insights that lead to actionable </a:t>
            </a:r>
            <a:r>
              <a:rPr lang="en-US" dirty="0" smtClean="0"/>
              <a:t>recommendations.</a:t>
            </a:r>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31</a:t>
            </a:fld>
            <a:endParaRPr lang="en-US" dirty="0"/>
          </a:p>
        </p:txBody>
      </p:sp>
    </p:spTree>
    <p:extLst>
      <p:ext uri="{BB962C8B-B14F-4D97-AF65-F5344CB8AC3E}">
        <p14:creationId xmlns:p14="http://schemas.microsoft.com/office/powerpoint/2010/main" val="27905055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a:bodyPr>
          <a:lstStyle/>
          <a:p>
            <a:r>
              <a:rPr lang="en-US" dirty="0" smtClean="0"/>
              <a:t>There </a:t>
            </a:r>
            <a:r>
              <a:rPr lang="en-US" dirty="0"/>
              <a:t>are three recurring sets of activities that data scientists perform</a:t>
            </a:r>
            <a:r>
              <a:rPr lang="en-US" dirty="0" smtClean="0"/>
              <a:t>:</a:t>
            </a:r>
          </a:p>
          <a:p>
            <a:pPr lvl="1"/>
            <a:r>
              <a:rPr lang="en-US" dirty="0"/>
              <a:t>Reframe business challenges as analytics </a:t>
            </a:r>
            <a:r>
              <a:rPr lang="en-US" dirty="0" smtClean="0"/>
              <a:t>challenges.</a:t>
            </a:r>
          </a:p>
          <a:p>
            <a:pPr lvl="2"/>
            <a:r>
              <a:rPr lang="en-US" dirty="0"/>
              <a:t>skill to diagnose </a:t>
            </a:r>
            <a:r>
              <a:rPr lang="en-US" dirty="0" smtClean="0"/>
              <a:t>business problems</a:t>
            </a:r>
          </a:p>
          <a:p>
            <a:pPr lvl="1"/>
            <a:r>
              <a:rPr lang="en-US" dirty="0"/>
              <a:t>Design, implement, and deploy statistical models and data mining techniques on Big Data</a:t>
            </a:r>
            <a:r>
              <a:rPr lang="en-US" dirty="0" smtClean="0"/>
              <a:t>.</a:t>
            </a:r>
          </a:p>
          <a:p>
            <a:pPr lvl="2"/>
            <a:r>
              <a:rPr lang="en-US" dirty="0"/>
              <a:t>applying complex or advanced analytical methods to a variety of business problems </a:t>
            </a:r>
            <a:r>
              <a:rPr lang="en-US" dirty="0" smtClean="0"/>
              <a:t>using data</a:t>
            </a:r>
          </a:p>
          <a:p>
            <a:pPr lvl="1"/>
            <a:r>
              <a:rPr lang="en-US" dirty="0"/>
              <a:t>Develop insights that lead to actionable </a:t>
            </a:r>
            <a:r>
              <a:rPr lang="en-US" dirty="0" smtClean="0"/>
              <a:t>recommendations.</a:t>
            </a:r>
          </a:p>
          <a:p>
            <a:pPr lvl="2"/>
            <a:r>
              <a:rPr lang="en-US" dirty="0"/>
              <a:t>it </a:t>
            </a:r>
            <a:r>
              <a:rPr lang="en-US" dirty="0" smtClean="0"/>
              <a:t>is important </a:t>
            </a:r>
            <a:r>
              <a:rPr lang="en-US" dirty="0"/>
              <a:t>to learn how to draw insights out of the data and communicate them effectively.</a:t>
            </a: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32</a:t>
            </a:fld>
            <a:endParaRPr lang="en-US" dirty="0"/>
          </a:p>
        </p:txBody>
      </p:sp>
    </p:spTree>
    <p:extLst>
      <p:ext uri="{BB962C8B-B14F-4D97-AF65-F5344CB8AC3E}">
        <p14:creationId xmlns:p14="http://schemas.microsoft.com/office/powerpoint/2010/main" val="23313338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fontScale="90000"/>
          </a:bodyPr>
          <a:lstStyle/>
          <a:p>
            <a:r>
              <a:rPr lang="en-US" b="1" dirty="0"/>
              <a:t>Key Roles for the New Big Data Ecosystem</a:t>
            </a:r>
          </a:p>
        </p:txBody>
      </p:sp>
      <p:sp>
        <p:nvSpPr>
          <p:cNvPr id="3" name="Content Placeholder 2"/>
          <p:cNvSpPr>
            <a:spLocks noGrp="1"/>
          </p:cNvSpPr>
          <p:nvPr>
            <p:ph idx="1"/>
          </p:nvPr>
        </p:nvSpPr>
        <p:spPr/>
        <p:txBody>
          <a:bodyPr>
            <a:normAutofit/>
          </a:bodyPr>
          <a:lstStyle/>
          <a:p>
            <a:r>
              <a:rPr lang="en-US" dirty="0"/>
              <a:t>Data scientists are generally thought of as having five main sets of skills and behavioral </a:t>
            </a:r>
            <a:r>
              <a:rPr lang="en-US" dirty="0" smtClean="0"/>
              <a:t>characteristics:</a:t>
            </a:r>
          </a:p>
          <a:p>
            <a:pPr lvl="1"/>
            <a:r>
              <a:rPr lang="en-US" dirty="0"/>
              <a:t>Quantitative </a:t>
            </a:r>
            <a:r>
              <a:rPr lang="en-US" dirty="0" smtClean="0"/>
              <a:t>skill</a:t>
            </a:r>
          </a:p>
          <a:p>
            <a:pPr lvl="2"/>
            <a:r>
              <a:rPr lang="en-US" dirty="0" smtClean="0"/>
              <a:t>Mathematics and Statistics</a:t>
            </a:r>
          </a:p>
          <a:p>
            <a:pPr lvl="1"/>
            <a:r>
              <a:rPr lang="en-US" dirty="0"/>
              <a:t>Technical </a:t>
            </a:r>
            <a:r>
              <a:rPr lang="en-US" dirty="0" smtClean="0"/>
              <a:t>aptitude</a:t>
            </a:r>
          </a:p>
          <a:p>
            <a:pPr lvl="2"/>
            <a:r>
              <a:rPr lang="en-US" dirty="0" smtClean="0"/>
              <a:t>Programming skills, machine learning</a:t>
            </a:r>
          </a:p>
          <a:p>
            <a:pPr lvl="1"/>
            <a:r>
              <a:rPr lang="en-US" dirty="0"/>
              <a:t>Skeptical mind-set and critical </a:t>
            </a:r>
            <a:r>
              <a:rPr lang="en-US" dirty="0" smtClean="0"/>
              <a:t>thinking</a:t>
            </a:r>
          </a:p>
          <a:p>
            <a:pPr lvl="2"/>
            <a:r>
              <a:rPr lang="en-US" dirty="0" smtClean="0"/>
              <a:t>Can examine the work critically </a:t>
            </a:r>
          </a:p>
          <a:p>
            <a:pPr lvl="1"/>
            <a:r>
              <a:rPr lang="en-US" dirty="0"/>
              <a:t>Curious and </a:t>
            </a:r>
            <a:r>
              <a:rPr lang="en-US" dirty="0" smtClean="0"/>
              <a:t>creative</a:t>
            </a:r>
          </a:p>
          <a:p>
            <a:pPr lvl="2"/>
            <a:r>
              <a:rPr lang="en-US" dirty="0" smtClean="0"/>
              <a:t>Finding creative ways to solve problems</a:t>
            </a:r>
          </a:p>
          <a:p>
            <a:pPr lvl="1"/>
            <a:r>
              <a:rPr lang="en-US" dirty="0"/>
              <a:t>Communicative and </a:t>
            </a:r>
            <a:r>
              <a:rPr lang="en-US" dirty="0" smtClean="0"/>
              <a:t>collaborative</a:t>
            </a:r>
          </a:p>
          <a:p>
            <a:pPr lvl="2"/>
            <a:r>
              <a:rPr lang="en-US" dirty="0" smtClean="0"/>
              <a:t>Able to articulate business value in clear and collaboratively work with other groups </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33</a:t>
            </a:fld>
            <a:endParaRPr lang="en-US" dirty="0"/>
          </a:p>
        </p:txBody>
      </p:sp>
      <p:pic>
        <p:nvPicPr>
          <p:cNvPr id="2050" name="Picture 2" descr="C:\Users\admin\Pictures\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25" y="1651915"/>
            <a:ext cx="4524375" cy="356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2931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sz="3200" dirty="0"/>
              <a:t>Data science projects differ from </a:t>
            </a:r>
            <a:r>
              <a:rPr lang="en-US" sz="3200" b="1" dirty="0"/>
              <a:t>BI projects</a:t>
            </a:r>
          </a:p>
          <a:p>
            <a:pPr lvl="1"/>
            <a:r>
              <a:rPr lang="en-US" sz="2800" dirty="0"/>
              <a:t>More exploratory in nature</a:t>
            </a:r>
          </a:p>
          <a:p>
            <a:pPr lvl="1"/>
            <a:r>
              <a:rPr lang="en-US" sz="2800" dirty="0"/>
              <a:t>Critical to have a project process</a:t>
            </a:r>
          </a:p>
          <a:p>
            <a:pPr lvl="1"/>
            <a:r>
              <a:rPr lang="en-US" sz="2800" dirty="0"/>
              <a:t>Participants should be thorough and rigorous</a:t>
            </a:r>
          </a:p>
          <a:p>
            <a:r>
              <a:rPr lang="en-US" sz="3200" dirty="0"/>
              <a:t>Break large projects into smaller pieces</a:t>
            </a:r>
          </a:p>
          <a:p>
            <a:r>
              <a:rPr lang="en-US" sz="3200" dirty="0"/>
              <a:t>Spend time to plan and scope the work</a:t>
            </a:r>
          </a:p>
          <a:p>
            <a:r>
              <a:rPr lang="en-US" sz="3200" dirty="0"/>
              <a:t>Documenting adds rigor and credibility</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34</a:t>
            </a:fld>
            <a:endParaRPr lang="en-US" dirty="0"/>
          </a:p>
        </p:txBody>
      </p:sp>
    </p:spTree>
    <p:extLst>
      <p:ext uri="{BB962C8B-B14F-4D97-AF65-F5344CB8AC3E}">
        <p14:creationId xmlns:p14="http://schemas.microsoft.com/office/powerpoint/2010/main" val="23624195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Data </a:t>
            </a:r>
            <a:r>
              <a:rPr lang="en-US" dirty="0"/>
              <a:t>Analytics Lifecycle Overview</a:t>
            </a:r>
          </a:p>
          <a:p>
            <a:r>
              <a:rPr lang="en-US" dirty="0"/>
              <a:t>Phase 1: Discovery</a:t>
            </a:r>
          </a:p>
          <a:p>
            <a:r>
              <a:rPr lang="en-US" dirty="0"/>
              <a:t>Phase 2: Data Preparation</a:t>
            </a:r>
          </a:p>
          <a:p>
            <a:r>
              <a:rPr lang="en-US" dirty="0"/>
              <a:t>Phase 3: Model Planning</a:t>
            </a:r>
          </a:p>
          <a:p>
            <a:r>
              <a:rPr lang="en-US" dirty="0"/>
              <a:t>Phase 4: Model Building</a:t>
            </a:r>
          </a:p>
          <a:p>
            <a:r>
              <a:rPr lang="en-US" dirty="0"/>
              <a:t>Phase 5: Communicate Results</a:t>
            </a:r>
          </a:p>
          <a:p>
            <a:r>
              <a:rPr lang="en-US" dirty="0"/>
              <a:t>Phase 6: Operationalize</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35</a:t>
            </a:fld>
            <a:endParaRPr lang="en-US" dirty="0"/>
          </a:p>
        </p:txBody>
      </p:sp>
    </p:spTree>
    <p:extLst>
      <p:ext uri="{BB962C8B-B14F-4D97-AF65-F5344CB8AC3E}">
        <p14:creationId xmlns:p14="http://schemas.microsoft.com/office/powerpoint/2010/main" val="41537600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a:t>The data analytic lifecycle is designed for </a:t>
            </a:r>
            <a:r>
              <a:rPr lang="en-US" b="1" dirty="0"/>
              <a:t>Big Data problems</a:t>
            </a:r>
            <a:r>
              <a:rPr lang="en-US" dirty="0"/>
              <a:t> and </a:t>
            </a:r>
            <a:r>
              <a:rPr lang="en-US" b="1" dirty="0"/>
              <a:t>data science projects</a:t>
            </a:r>
          </a:p>
          <a:p>
            <a:r>
              <a:rPr lang="en-US" dirty="0"/>
              <a:t>With six phases the project work can </a:t>
            </a:r>
            <a:r>
              <a:rPr lang="en-US" b="1" dirty="0"/>
              <a:t>occur in several phases </a:t>
            </a:r>
            <a:r>
              <a:rPr lang="en-US" b="1" dirty="0" smtClean="0"/>
              <a:t>simultaneously</a:t>
            </a:r>
            <a:r>
              <a:rPr lang="en-US" dirty="0" smtClean="0"/>
              <a:t>.</a:t>
            </a:r>
          </a:p>
          <a:p>
            <a:r>
              <a:rPr lang="en-US" dirty="0"/>
              <a:t>For most phases in the lifecycle</a:t>
            </a:r>
            <a:r>
              <a:rPr lang="en-US" dirty="0" smtClean="0"/>
              <a:t>, the </a:t>
            </a:r>
            <a:r>
              <a:rPr lang="en-US" dirty="0"/>
              <a:t>movement can be either </a:t>
            </a:r>
            <a:r>
              <a:rPr lang="en-US" b="1" dirty="0"/>
              <a:t>forward</a:t>
            </a:r>
            <a:r>
              <a:rPr lang="en-US" dirty="0"/>
              <a:t> or </a:t>
            </a:r>
            <a:r>
              <a:rPr lang="en-US" b="1" dirty="0" smtClean="0"/>
              <a:t>backward</a:t>
            </a:r>
            <a:r>
              <a:rPr lang="en-US" dirty="0" smtClean="0"/>
              <a:t>.</a:t>
            </a:r>
            <a:endParaRPr lang="en-US" dirty="0"/>
          </a:p>
          <a:p>
            <a:r>
              <a:rPr lang="en-US" dirty="0"/>
              <a:t>The cycle is iterative to portray a real project</a:t>
            </a:r>
          </a:p>
          <a:p>
            <a:r>
              <a:rPr lang="en-US" dirty="0"/>
              <a:t>Work can return to earlier phases as new information is uncovered</a:t>
            </a:r>
          </a:p>
          <a:p>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36</a:t>
            </a:fld>
            <a:endParaRPr lang="en-US" dirty="0"/>
          </a:p>
        </p:txBody>
      </p:sp>
    </p:spTree>
    <p:extLst>
      <p:ext uri="{BB962C8B-B14F-4D97-AF65-F5344CB8AC3E}">
        <p14:creationId xmlns:p14="http://schemas.microsoft.com/office/powerpoint/2010/main" val="28997309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b="1" dirty="0"/>
              <a:t>Key Roles for a Successful Analytics </a:t>
            </a:r>
            <a:r>
              <a:rPr lang="en-US" b="1" dirty="0" smtClean="0"/>
              <a:t>Project:</a:t>
            </a:r>
          </a:p>
          <a:p>
            <a:r>
              <a:rPr lang="en-US" dirty="0" smtClean="0"/>
              <a:t>There </a:t>
            </a:r>
            <a:r>
              <a:rPr lang="en-US" dirty="0"/>
              <a:t>are actually </a:t>
            </a:r>
            <a:r>
              <a:rPr lang="en-US" b="1" dirty="0"/>
              <a:t>seven key roles </a:t>
            </a:r>
            <a:r>
              <a:rPr lang="en-US" dirty="0"/>
              <a:t>that need to be fulfilled for a high-functioning data science </a:t>
            </a:r>
            <a:r>
              <a:rPr lang="en-US" dirty="0" smtClean="0"/>
              <a:t>team to </a:t>
            </a:r>
            <a:r>
              <a:rPr lang="en-US" dirty="0"/>
              <a:t>execute analytic projects </a:t>
            </a:r>
            <a:r>
              <a:rPr lang="en-US" b="1" dirty="0"/>
              <a:t>successfully</a:t>
            </a:r>
            <a:r>
              <a:rPr lang="en-US" dirty="0" smtClean="0"/>
              <a:t>.</a:t>
            </a:r>
          </a:p>
          <a:p>
            <a:r>
              <a:rPr lang="en-US" dirty="0" smtClean="0"/>
              <a:t>Fewer </a:t>
            </a:r>
            <a:r>
              <a:rPr lang="en-US" dirty="0"/>
              <a:t>or more people can accomplish </a:t>
            </a:r>
            <a:r>
              <a:rPr lang="en-US" dirty="0" smtClean="0"/>
              <a:t>the work </a:t>
            </a:r>
            <a:r>
              <a:rPr lang="en-US" dirty="0"/>
              <a:t>depending </a:t>
            </a:r>
            <a:r>
              <a:rPr lang="en-US" dirty="0" smtClean="0"/>
              <a:t>on</a:t>
            </a:r>
          </a:p>
          <a:p>
            <a:pPr lvl="1"/>
            <a:r>
              <a:rPr lang="en-US" dirty="0" smtClean="0"/>
              <a:t>The </a:t>
            </a:r>
            <a:r>
              <a:rPr lang="en-US" dirty="0"/>
              <a:t>scope of the </a:t>
            </a:r>
            <a:r>
              <a:rPr lang="en-US" dirty="0" smtClean="0"/>
              <a:t>project</a:t>
            </a:r>
          </a:p>
          <a:p>
            <a:pPr lvl="1"/>
            <a:r>
              <a:rPr lang="en-US" dirty="0"/>
              <a:t>T</a:t>
            </a:r>
            <a:r>
              <a:rPr lang="en-US" dirty="0" smtClean="0"/>
              <a:t>he </a:t>
            </a:r>
            <a:r>
              <a:rPr lang="en-US" dirty="0"/>
              <a:t>organizational </a:t>
            </a:r>
            <a:r>
              <a:rPr lang="en-US" dirty="0" smtClean="0"/>
              <a:t>structure</a:t>
            </a:r>
          </a:p>
          <a:p>
            <a:pPr lvl="1"/>
            <a:r>
              <a:rPr lang="en-US" dirty="0" smtClean="0"/>
              <a:t>The </a:t>
            </a:r>
            <a:r>
              <a:rPr lang="en-US" dirty="0"/>
              <a:t>skills of the </a:t>
            </a:r>
            <a:r>
              <a:rPr lang="en-US" dirty="0" smtClean="0"/>
              <a:t>participants</a:t>
            </a:r>
          </a:p>
          <a:p>
            <a:r>
              <a:rPr lang="en-US" dirty="0"/>
              <a:t>Example: seven roles may be fulfilled by only 3 </a:t>
            </a:r>
            <a:r>
              <a:rPr lang="en-US" dirty="0" smtClean="0"/>
              <a:t>people for small project.</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37</a:t>
            </a:fld>
            <a:endParaRPr lang="en-US" dirty="0"/>
          </a:p>
        </p:txBody>
      </p:sp>
    </p:spTree>
    <p:extLst>
      <p:ext uri="{BB962C8B-B14F-4D97-AF65-F5344CB8AC3E}">
        <p14:creationId xmlns:p14="http://schemas.microsoft.com/office/powerpoint/2010/main" val="15997725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a:t>Key Roles for a Successful Analytics </a:t>
            </a:r>
            <a:r>
              <a:rPr lang="en-US" dirty="0" smtClean="0"/>
              <a:t>Project:</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38</a:t>
            </a:fld>
            <a:endParaRPr lang="en-US" dirty="0"/>
          </a:p>
        </p:txBody>
      </p:sp>
      <p:pic>
        <p:nvPicPr>
          <p:cNvPr id="6" name="Picture 5"/>
          <p:cNvPicPr>
            <a:picLocks noChangeAspect="1"/>
          </p:cNvPicPr>
          <p:nvPr/>
        </p:nvPicPr>
        <p:blipFill>
          <a:blip r:embed="rId2"/>
          <a:stretch>
            <a:fillRect/>
          </a:stretch>
        </p:blipFill>
        <p:spPr>
          <a:xfrm>
            <a:off x="1687132" y="1700011"/>
            <a:ext cx="9491730" cy="4846064"/>
          </a:xfrm>
          <a:prstGeom prst="rect">
            <a:avLst/>
          </a:prstGeom>
        </p:spPr>
      </p:pic>
    </p:spTree>
    <p:extLst>
      <p:ext uri="{BB962C8B-B14F-4D97-AF65-F5344CB8AC3E}">
        <p14:creationId xmlns:p14="http://schemas.microsoft.com/office/powerpoint/2010/main" val="30421800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70000" lnSpcReduction="20000"/>
          </a:bodyPr>
          <a:lstStyle/>
          <a:p>
            <a:r>
              <a:rPr lang="en-US" dirty="0"/>
              <a:t>Business </a:t>
            </a:r>
            <a:r>
              <a:rPr lang="en-US" dirty="0" smtClean="0"/>
              <a:t>User</a:t>
            </a:r>
          </a:p>
          <a:p>
            <a:pPr lvl="1"/>
            <a:r>
              <a:rPr lang="en-US" dirty="0" smtClean="0"/>
              <a:t>understands </a:t>
            </a:r>
            <a:r>
              <a:rPr lang="en-US" dirty="0"/>
              <a:t>the domain </a:t>
            </a:r>
            <a:r>
              <a:rPr lang="en-US" dirty="0" smtClean="0"/>
              <a:t>area and usually benefits from the results</a:t>
            </a:r>
          </a:p>
          <a:p>
            <a:pPr lvl="1"/>
            <a:r>
              <a:rPr lang="en-US" dirty="0"/>
              <a:t>Usually a business analyst, line manager, </a:t>
            </a:r>
            <a:r>
              <a:rPr lang="en-US" dirty="0" smtClean="0"/>
              <a:t>or deep </a:t>
            </a:r>
            <a:r>
              <a:rPr lang="en-US" dirty="0"/>
              <a:t>subject matter expert in the project domain fulfills this role</a:t>
            </a:r>
          </a:p>
          <a:p>
            <a:r>
              <a:rPr lang="en-US" dirty="0"/>
              <a:t>Project Sponsor </a:t>
            </a:r>
          </a:p>
          <a:p>
            <a:pPr lvl="1"/>
            <a:r>
              <a:rPr lang="en-US" dirty="0" smtClean="0"/>
              <a:t>provides requirements</a:t>
            </a:r>
          </a:p>
          <a:p>
            <a:pPr lvl="1"/>
            <a:r>
              <a:rPr lang="en-US" dirty="0"/>
              <a:t>This person sets the priorities for </a:t>
            </a:r>
            <a:r>
              <a:rPr lang="en-US" dirty="0" smtClean="0"/>
              <a:t>the project </a:t>
            </a:r>
            <a:r>
              <a:rPr lang="en-US" dirty="0"/>
              <a:t>and clarifies the desired </a:t>
            </a:r>
            <a:r>
              <a:rPr lang="en-US" dirty="0" smtClean="0"/>
              <a:t>outputs.</a:t>
            </a:r>
          </a:p>
          <a:p>
            <a:r>
              <a:rPr lang="en-US" dirty="0" smtClean="0"/>
              <a:t>Project Manager </a:t>
            </a:r>
          </a:p>
          <a:p>
            <a:pPr lvl="1"/>
            <a:r>
              <a:rPr lang="en-US" dirty="0"/>
              <a:t>Ensures that key milestones and objectives are met on time and at the </a:t>
            </a:r>
            <a:r>
              <a:rPr lang="en-US" dirty="0" smtClean="0"/>
              <a:t>expected quality.</a:t>
            </a:r>
          </a:p>
          <a:p>
            <a:r>
              <a:rPr lang="en-US" dirty="0" smtClean="0"/>
              <a:t>Business Intelligence Analyst</a:t>
            </a:r>
          </a:p>
          <a:p>
            <a:pPr lvl="1"/>
            <a:r>
              <a:rPr lang="en-US" dirty="0" smtClean="0"/>
              <a:t>provides </a:t>
            </a:r>
            <a:r>
              <a:rPr lang="en-US" dirty="0"/>
              <a:t>business domain expertise based on deep understanding of the data, </a:t>
            </a:r>
            <a:r>
              <a:rPr lang="en-US" dirty="0" smtClean="0"/>
              <a:t>key </a:t>
            </a:r>
            <a:r>
              <a:rPr lang="en-US" dirty="0"/>
              <a:t>performance indicators (KPIs), key metrics, and business intelligence from a </a:t>
            </a:r>
            <a:r>
              <a:rPr lang="en-US" dirty="0" smtClean="0"/>
              <a:t>reporting perspective</a:t>
            </a:r>
            <a:endParaRPr lang="en-US" dirty="0"/>
          </a:p>
          <a:p>
            <a:r>
              <a:rPr lang="en-US" dirty="0"/>
              <a:t>Database Administrator (DBA</a:t>
            </a:r>
            <a:r>
              <a:rPr lang="en-US" dirty="0" smtClean="0"/>
              <a:t>)</a:t>
            </a:r>
          </a:p>
          <a:p>
            <a:pPr lvl="1"/>
            <a:r>
              <a:rPr lang="en-US" dirty="0" smtClean="0"/>
              <a:t>creates </a:t>
            </a:r>
            <a:r>
              <a:rPr lang="en-US" dirty="0"/>
              <a:t>DB environment</a:t>
            </a:r>
          </a:p>
          <a:p>
            <a:r>
              <a:rPr lang="en-US" dirty="0"/>
              <a:t>Data </a:t>
            </a:r>
            <a:r>
              <a:rPr lang="en-US" dirty="0" smtClean="0"/>
              <a:t>Engineer</a:t>
            </a:r>
          </a:p>
          <a:p>
            <a:pPr lvl="1"/>
            <a:r>
              <a:rPr lang="en-US" dirty="0" smtClean="0"/>
              <a:t>provides </a:t>
            </a:r>
            <a:r>
              <a:rPr lang="en-US" dirty="0"/>
              <a:t>technical skills, assists data management and extraction, supports analytic sandbox</a:t>
            </a:r>
          </a:p>
          <a:p>
            <a:r>
              <a:rPr lang="en-US" dirty="0">
                <a:solidFill>
                  <a:srgbClr val="FF0000"/>
                </a:solidFill>
              </a:rPr>
              <a:t>Data Scientist</a:t>
            </a:r>
            <a:r>
              <a:rPr lang="en-US" dirty="0"/>
              <a:t> </a:t>
            </a:r>
            <a:endParaRPr lang="en-US" dirty="0" smtClean="0"/>
          </a:p>
          <a:p>
            <a:pPr lvl="1"/>
            <a:r>
              <a:rPr lang="en-US" dirty="0" smtClean="0"/>
              <a:t>provides </a:t>
            </a:r>
            <a:r>
              <a:rPr lang="en-US" dirty="0"/>
              <a:t>analytic techniques and modeling</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39</a:t>
            </a:fld>
            <a:endParaRPr lang="en-US" dirty="0"/>
          </a:p>
        </p:txBody>
      </p:sp>
    </p:spTree>
    <p:extLst>
      <p:ext uri="{BB962C8B-B14F-4D97-AF65-F5344CB8AC3E}">
        <p14:creationId xmlns:p14="http://schemas.microsoft.com/office/powerpoint/2010/main" val="3908865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a:t>
            </a:fld>
            <a:endParaRPr lang="en-US" dirty="0"/>
          </a:p>
        </p:txBody>
      </p:sp>
      <p:pic>
        <p:nvPicPr>
          <p:cNvPr id="4098" name="Picture 2" descr="http://1.bp.blogspot.com/-Yxn3FRTW_5s/Vhq79WTGecI/AAAAAAAAATY/svwhWFjnn9M/s64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496" y="1187204"/>
            <a:ext cx="10161431" cy="4994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92500" lnSpcReduction="20000"/>
          </a:bodyPr>
          <a:lstStyle/>
          <a:p>
            <a:r>
              <a:rPr lang="en-US" dirty="0"/>
              <a:t>Background and Overview of Data Analytics </a:t>
            </a:r>
            <a:r>
              <a:rPr lang="en-US" dirty="0" smtClean="0"/>
              <a:t>Lifecycle</a:t>
            </a:r>
          </a:p>
          <a:p>
            <a:pPr lvl="1"/>
            <a:r>
              <a:rPr lang="en-US" dirty="0"/>
              <a:t>Data Analytics Lifecycle defines the analytics process and best practices </a:t>
            </a:r>
            <a:r>
              <a:rPr lang="en-US" b="1" dirty="0"/>
              <a:t>from discovery to project </a:t>
            </a:r>
            <a:r>
              <a:rPr lang="en-US" b="1" dirty="0" smtClean="0"/>
              <a:t>completion.</a:t>
            </a:r>
          </a:p>
          <a:p>
            <a:pPr lvl="1"/>
            <a:r>
              <a:rPr lang="en-US" dirty="0"/>
              <a:t>The lifecycle draws from </a:t>
            </a:r>
            <a:r>
              <a:rPr lang="en-US" b="1" dirty="0"/>
              <a:t>established methods </a:t>
            </a:r>
            <a:r>
              <a:rPr lang="en-US" dirty="0"/>
              <a:t>in the realm of data analytics and </a:t>
            </a:r>
            <a:r>
              <a:rPr lang="en-US" b="1" dirty="0" smtClean="0"/>
              <a:t>decision science</a:t>
            </a:r>
            <a:r>
              <a:rPr lang="en-US" dirty="0"/>
              <a:t>.</a:t>
            </a:r>
          </a:p>
          <a:p>
            <a:pPr lvl="1"/>
            <a:r>
              <a:rPr lang="en-US" dirty="0"/>
              <a:t>The Lifecycle employs aspects of</a:t>
            </a:r>
          </a:p>
          <a:p>
            <a:pPr lvl="2"/>
            <a:r>
              <a:rPr lang="en-US" dirty="0"/>
              <a:t>Scientific </a:t>
            </a:r>
            <a:r>
              <a:rPr lang="en-US" dirty="0" smtClean="0"/>
              <a:t>method</a:t>
            </a:r>
          </a:p>
          <a:p>
            <a:pPr lvl="3"/>
            <a:r>
              <a:rPr lang="en-US" dirty="0"/>
              <a:t>provides a solid </a:t>
            </a:r>
            <a:r>
              <a:rPr lang="en-US" b="1" dirty="0"/>
              <a:t>framework</a:t>
            </a:r>
            <a:r>
              <a:rPr lang="en-US" dirty="0"/>
              <a:t> for thinking about </a:t>
            </a:r>
            <a:r>
              <a:rPr lang="en-US" dirty="0" smtClean="0"/>
              <a:t>and </a:t>
            </a:r>
            <a:r>
              <a:rPr lang="en-US" b="1" dirty="0" smtClean="0"/>
              <a:t>deconstructing</a:t>
            </a:r>
            <a:r>
              <a:rPr lang="en-US" dirty="0" smtClean="0"/>
              <a:t> </a:t>
            </a:r>
            <a:r>
              <a:rPr lang="en-US" dirty="0"/>
              <a:t>problems into their principal parts</a:t>
            </a:r>
            <a:r>
              <a:rPr lang="en-US" dirty="0" smtClean="0"/>
              <a:t>.</a:t>
            </a:r>
          </a:p>
          <a:p>
            <a:pPr lvl="3"/>
            <a:r>
              <a:rPr lang="en-US" dirty="0"/>
              <a:t>One of the most valuable ideas of the </a:t>
            </a:r>
            <a:r>
              <a:rPr lang="en-US" dirty="0" smtClean="0"/>
              <a:t>scientific method </a:t>
            </a:r>
            <a:r>
              <a:rPr lang="en-US" dirty="0"/>
              <a:t>relates to </a:t>
            </a:r>
            <a:r>
              <a:rPr lang="en-US" b="1" dirty="0"/>
              <a:t>forming hypotheses </a:t>
            </a:r>
            <a:r>
              <a:rPr lang="en-US" dirty="0"/>
              <a:t>and finding ways </a:t>
            </a:r>
            <a:r>
              <a:rPr lang="en-US" b="1" dirty="0"/>
              <a:t>to test ideas</a:t>
            </a:r>
            <a:r>
              <a:rPr lang="en-US" dirty="0"/>
              <a:t>.</a:t>
            </a:r>
          </a:p>
          <a:p>
            <a:pPr lvl="2"/>
            <a:r>
              <a:rPr lang="en-US" dirty="0"/>
              <a:t>Cross Industry Standard Process for Data Mining (CRISP-DM)</a:t>
            </a:r>
          </a:p>
          <a:p>
            <a:pPr lvl="3"/>
            <a:r>
              <a:rPr lang="en-US" dirty="0"/>
              <a:t>Process </a:t>
            </a:r>
            <a:r>
              <a:rPr lang="en-US" b="1" dirty="0"/>
              <a:t>model</a:t>
            </a:r>
            <a:r>
              <a:rPr lang="en-US" dirty="0"/>
              <a:t> for </a:t>
            </a:r>
            <a:r>
              <a:rPr lang="en-US" b="1" dirty="0"/>
              <a:t>data mining</a:t>
            </a:r>
          </a:p>
          <a:p>
            <a:pPr lvl="2"/>
            <a:r>
              <a:rPr lang="en-US" dirty="0"/>
              <a:t>Davenport’s DELTA </a:t>
            </a:r>
            <a:r>
              <a:rPr lang="en-US" dirty="0" smtClean="0"/>
              <a:t>framework</a:t>
            </a:r>
          </a:p>
          <a:p>
            <a:pPr lvl="3"/>
            <a:r>
              <a:rPr lang="en-US" dirty="0"/>
              <a:t>framework offers an approach for </a:t>
            </a:r>
            <a:r>
              <a:rPr lang="en-US" b="1" dirty="0"/>
              <a:t>data </a:t>
            </a:r>
            <a:r>
              <a:rPr lang="en-US" b="1" dirty="0" smtClean="0"/>
              <a:t>analytics projects</a:t>
            </a:r>
            <a:r>
              <a:rPr lang="en-US" dirty="0"/>
              <a:t>, including the context of the </a:t>
            </a:r>
            <a:r>
              <a:rPr lang="en-US" b="1" dirty="0"/>
              <a:t>organization’s skills</a:t>
            </a:r>
            <a:r>
              <a:rPr lang="en-US" dirty="0"/>
              <a:t>, </a:t>
            </a:r>
            <a:r>
              <a:rPr lang="en-US" b="1" dirty="0"/>
              <a:t>datasets</a:t>
            </a:r>
            <a:r>
              <a:rPr lang="en-US" dirty="0"/>
              <a:t>, and </a:t>
            </a:r>
            <a:r>
              <a:rPr lang="en-US" b="1" dirty="0"/>
              <a:t>leadership engagement</a:t>
            </a:r>
          </a:p>
          <a:p>
            <a:pPr lvl="2"/>
            <a:r>
              <a:rPr lang="en-US" dirty="0"/>
              <a:t>Hubbard’s Applied Information Economics (</a:t>
            </a:r>
            <a:r>
              <a:rPr lang="en-US" b="1" dirty="0"/>
              <a:t>AIE</a:t>
            </a:r>
            <a:r>
              <a:rPr lang="en-US" dirty="0"/>
              <a:t>) approach</a:t>
            </a:r>
          </a:p>
          <a:p>
            <a:pPr lvl="2"/>
            <a:r>
              <a:rPr lang="en-US" dirty="0"/>
              <a:t>MAD Skills: New Analysis Practices for Big Data by Cohen et al</a:t>
            </a:r>
            <a:r>
              <a:rPr lang="en-US" dirty="0" smtClean="0"/>
              <a:t>.</a:t>
            </a:r>
          </a:p>
          <a:p>
            <a:pPr lvl="3"/>
            <a:r>
              <a:rPr lang="en-US" dirty="0" smtClean="0"/>
              <a:t>Focus on model planning, execution and key findings.</a:t>
            </a:r>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40</a:t>
            </a:fld>
            <a:endParaRPr lang="en-US" dirty="0"/>
          </a:p>
        </p:txBody>
      </p:sp>
    </p:spTree>
    <p:extLst>
      <p:ext uri="{BB962C8B-B14F-4D97-AF65-F5344CB8AC3E}">
        <p14:creationId xmlns:p14="http://schemas.microsoft.com/office/powerpoint/2010/main" val="26734435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Overview of Data Analytics Life Cycle</a:t>
            </a:r>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41</a:t>
            </a:fld>
            <a:endParaRPr lang="en-US" dirty="0"/>
          </a:p>
        </p:txBody>
      </p:sp>
      <p:pic>
        <p:nvPicPr>
          <p:cNvPr id="6" name="Picture 5"/>
          <p:cNvPicPr>
            <a:picLocks noChangeAspect="1"/>
          </p:cNvPicPr>
          <p:nvPr/>
        </p:nvPicPr>
        <p:blipFill>
          <a:blip r:embed="rId2"/>
          <a:stretch>
            <a:fillRect/>
          </a:stretch>
        </p:blipFill>
        <p:spPr>
          <a:xfrm>
            <a:off x="5072141" y="1700012"/>
            <a:ext cx="6858000" cy="5025528"/>
          </a:xfrm>
          <a:prstGeom prst="rect">
            <a:avLst/>
          </a:prstGeom>
        </p:spPr>
      </p:pic>
      <p:sp>
        <p:nvSpPr>
          <p:cNvPr id="7" name="Rectangle 6"/>
          <p:cNvSpPr/>
          <p:nvPr/>
        </p:nvSpPr>
        <p:spPr>
          <a:xfrm>
            <a:off x="1674254" y="1996225"/>
            <a:ext cx="3490174" cy="40826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schemeClr val="tx1"/>
                </a:solidFill>
              </a:rPr>
              <a:t>learn new things in a phase that cause them to go back and refine the work done in prior phases </a:t>
            </a:r>
            <a:r>
              <a:rPr lang="en-US" b="1" dirty="0" smtClean="0">
                <a:solidFill>
                  <a:schemeClr val="tx1"/>
                </a:solidFill>
              </a:rPr>
              <a:t>based on </a:t>
            </a:r>
            <a:r>
              <a:rPr lang="en-US" b="1" dirty="0">
                <a:solidFill>
                  <a:schemeClr val="tx1"/>
                </a:solidFill>
              </a:rPr>
              <a:t>new insights and information that have been </a:t>
            </a:r>
            <a:r>
              <a:rPr lang="en-US" b="1" dirty="0" smtClean="0">
                <a:solidFill>
                  <a:schemeClr val="tx1"/>
                </a:solidFill>
              </a:rPr>
              <a:t>uncovered.</a:t>
            </a:r>
          </a:p>
          <a:p>
            <a:pPr marL="285750" indent="-285750">
              <a:buFont typeface="Arial" panose="020B0604020202020204" pitchFamily="34" charset="0"/>
              <a:buChar char="•"/>
            </a:pPr>
            <a:r>
              <a:rPr lang="en-US" b="1" dirty="0" smtClean="0">
                <a:solidFill>
                  <a:schemeClr val="tx1"/>
                </a:solidFill>
              </a:rPr>
              <a:t>So Data analytics life cycle is as a cycle.</a:t>
            </a:r>
          </a:p>
          <a:p>
            <a:pPr marL="285750" indent="-285750">
              <a:buFont typeface="Arial" panose="020B0604020202020204" pitchFamily="34" charset="0"/>
              <a:buChar char="•"/>
            </a:pPr>
            <a:r>
              <a:rPr lang="en-US" b="1" dirty="0">
                <a:solidFill>
                  <a:schemeClr val="tx1"/>
                </a:solidFill>
              </a:rPr>
              <a:t>The circular arrows convey iterative movement between phases until the team members have </a:t>
            </a:r>
            <a:r>
              <a:rPr lang="en-US" b="1" dirty="0" smtClean="0">
                <a:solidFill>
                  <a:schemeClr val="tx1"/>
                </a:solidFill>
              </a:rPr>
              <a:t>sufficient information </a:t>
            </a:r>
            <a:r>
              <a:rPr lang="en-US" b="1" dirty="0">
                <a:solidFill>
                  <a:schemeClr val="tx1"/>
                </a:solidFill>
              </a:rPr>
              <a:t>to move to the next </a:t>
            </a:r>
            <a:r>
              <a:rPr lang="en-US" b="1" dirty="0" smtClean="0">
                <a:solidFill>
                  <a:schemeClr val="tx1"/>
                </a:solidFill>
              </a:rPr>
              <a:t>phase</a:t>
            </a:r>
          </a:p>
          <a:p>
            <a:pPr marL="285750" indent="-285750">
              <a:buFont typeface="Arial" panose="020B0604020202020204" pitchFamily="34" charset="0"/>
              <a:buChar char="•"/>
            </a:pPr>
            <a:r>
              <a:rPr lang="en-US" b="1" dirty="0">
                <a:solidFill>
                  <a:schemeClr val="tx1"/>
                </a:solidFill>
              </a:rPr>
              <a:t>sample </a:t>
            </a:r>
            <a:r>
              <a:rPr lang="en-US" b="1" dirty="0" smtClean="0">
                <a:solidFill>
                  <a:schemeClr val="tx1"/>
                </a:solidFill>
              </a:rPr>
              <a:t>questions in each phase before going to next level</a:t>
            </a:r>
            <a:endParaRPr lang="en-US" b="1" dirty="0">
              <a:solidFill>
                <a:schemeClr val="tx1"/>
              </a:solidFill>
            </a:endParaRPr>
          </a:p>
        </p:txBody>
      </p:sp>
    </p:spTree>
    <p:extLst>
      <p:ext uri="{BB962C8B-B14F-4D97-AF65-F5344CB8AC3E}">
        <p14:creationId xmlns:p14="http://schemas.microsoft.com/office/powerpoint/2010/main" val="3185800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1: Discovery</a:t>
            </a:r>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42</a:t>
            </a:fld>
            <a:endParaRPr lang="en-US" dirty="0"/>
          </a:p>
        </p:txBody>
      </p:sp>
      <p:pic>
        <p:nvPicPr>
          <p:cNvPr id="7" name="Picture 6"/>
          <p:cNvPicPr>
            <a:picLocks noChangeAspect="1"/>
          </p:cNvPicPr>
          <p:nvPr/>
        </p:nvPicPr>
        <p:blipFill>
          <a:blip r:embed="rId2"/>
          <a:stretch>
            <a:fillRect/>
          </a:stretch>
        </p:blipFill>
        <p:spPr>
          <a:xfrm>
            <a:off x="4481848" y="1635617"/>
            <a:ext cx="7040450" cy="5029200"/>
          </a:xfrm>
          <a:prstGeom prst="rect">
            <a:avLst/>
          </a:prstGeom>
        </p:spPr>
      </p:pic>
    </p:spTree>
    <p:extLst>
      <p:ext uri="{BB962C8B-B14F-4D97-AF65-F5344CB8AC3E}">
        <p14:creationId xmlns:p14="http://schemas.microsoft.com/office/powerpoint/2010/main" val="37835794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1: Discovery</a:t>
            </a:r>
          </a:p>
          <a:p>
            <a:pPr marL="971550" lvl="1" indent="-514350">
              <a:buFont typeface="+mj-lt"/>
              <a:buAutoNum type="arabicPeriod"/>
            </a:pPr>
            <a:r>
              <a:rPr lang="en-US" dirty="0">
                <a:solidFill>
                  <a:srgbClr val="FF0000"/>
                </a:solidFill>
              </a:rPr>
              <a:t>Learning the Business </a:t>
            </a:r>
            <a:r>
              <a:rPr lang="en-US" dirty="0" smtClean="0">
                <a:solidFill>
                  <a:srgbClr val="FF0000"/>
                </a:solidFill>
              </a:rPr>
              <a:t>Domain</a:t>
            </a:r>
          </a:p>
          <a:p>
            <a:pPr marL="971550" lvl="1" indent="-514350">
              <a:buFont typeface="+mj-lt"/>
              <a:buAutoNum type="arabicPeriod"/>
            </a:pPr>
            <a:r>
              <a:rPr lang="en-US" dirty="0" smtClean="0">
                <a:solidFill>
                  <a:srgbClr val="FF0000"/>
                </a:solidFill>
              </a:rPr>
              <a:t>Resources</a:t>
            </a:r>
            <a:endParaRPr lang="en-US" dirty="0">
              <a:solidFill>
                <a:srgbClr val="FF0000"/>
              </a:solidFill>
            </a:endParaRPr>
          </a:p>
          <a:p>
            <a:pPr marL="971550" lvl="1" indent="-514350">
              <a:buFont typeface="+mj-lt"/>
              <a:buAutoNum type="arabicPeriod"/>
            </a:pPr>
            <a:r>
              <a:rPr lang="en-US" dirty="0" smtClean="0">
                <a:solidFill>
                  <a:srgbClr val="FF0000"/>
                </a:solidFill>
              </a:rPr>
              <a:t>Framing </a:t>
            </a:r>
            <a:r>
              <a:rPr lang="en-US" dirty="0">
                <a:solidFill>
                  <a:srgbClr val="FF0000"/>
                </a:solidFill>
              </a:rPr>
              <a:t>the Problem</a:t>
            </a:r>
          </a:p>
          <a:p>
            <a:pPr marL="971550" lvl="1" indent="-514350">
              <a:buFont typeface="+mj-lt"/>
              <a:buAutoNum type="arabicPeriod"/>
            </a:pPr>
            <a:r>
              <a:rPr lang="en-US" dirty="0" smtClean="0">
                <a:solidFill>
                  <a:srgbClr val="FF0000"/>
                </a:solidFill>
              </a:rPr>
              <a:t>Identifying </a:t>
            </a:r>
            <a:r>
              <a:rPr lang="en-US" dirty="0">
                <a:solidFill>
                  <a:srgbClr val="FF0000"/>
                </a:solidFill>
              </a:rPr>
              <a:t>Key Stakeholders </a:t>
            </a:r>
          </a:p>
          <a:p>
            <a:pPr marL="971550" lvl="1" indent="-514350">
              <a:buFont typeface="+mj-lt"/>
              <a:buAutoNum type="arabicPeriod"/>
            </a:pPr>
            <a:r>
              <a:rPr lang="en-US" dirty="0" smtClean="0">
                <a:solidFill>
                  <a:srgbClr val="FF0000"/>
                </a:solidFill>
              </a:rPr>
              <a:t>Interviewing </a:t>
            </a:r>
            <a:r>
              <a:rPr lang="en-US" dirty="0">
                <a:solidFill>
                  <a:srgbClr val="FF0000"/>
                </a:solidFill>
              </a:rPr>
              <a:t>the Analytics Sponsor </a:t>
            </a:r>
          </a:p>
          <a:p>
            <a:pPr marL="971550" lvl="1" indent="-514350">
              <a:buFont typeface="+mj-lt"/>
              <a:buAutoNum type="arabicPeriod"/>
            </a:pPr>
            <a:r>
              <a:rPr lang="en-US" dirty="0" smtClean="0">
                <a:solidFill>
                  <a:srgbClr val="FF0000"/>
                </a:solidFill>
              </a:rPr>
              <a:t>Developing </a:t>
            </a:r>
            <a:r>
              <a:rPr lang="en-US" dirty="0">
                <a:solidFill>
                  <a:srgbClr val="FF0000"/>
                </a:solidFill>
              </a:rPr>
              <a:t>Initial Hypotheses</a:t>
            </a:r>
          </a:p>
          <a:p>
            <a:pPr marL="971550" lvl="1" indent="-514350">
              <a:buFont typeface="+mj-lt"/>
              <a:buAutoNum type="arabicPeriod"/>
            </a:pPr>
            <a:r>
              <a:rPr lang="en-US" dirty="0" smtClean="0">
                <a:solidFill>
                  <a:srgbClr val="FF0000"/>
                </a:solidFill>
              </a:rPr>
              <a:t>Identifying </a:t>
            </a:r>
            <a:r>
              <a:rPr lang="en-US" dirty="0">
                <a:solidFill>
                  <a:srgbClr val="FF0000"/>
                </a:solidFill>
              </a:rPr>
              <a:t>Potential Data Sources</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43</a:t>
            </a:fld>
            <a:endParaRPr lang="en-US" dirty="0"/>
          </a:p>
        </p:txBody>
      </p:sp>
    </p:spTree>
    <p:extLst>
      <p:ext uri="{BB962C8B-B14F-4D97-AF65-F5344CB8AC3E}">
        <p14:creationId xmlns:p14="http://schemas.microsoft.com/office/powerpoint/2010/main" val="35536937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85000" lnSpcReduction="20000"/>
          </a:bodyPr>
          <a:lstStyle/>
          <a:p>
            <a:r>
              <a:rPr lang="en-US" dirty="0" smtClean="0"/>
              <a:t>Phase – 1: Discovery</a:t>
            </a:r>
          </a:p>
          <a:p>
            <a:pPr marL="971550" lvl="1" indent="-514350">
              <a:buFont typeface="+mj-lt"/>
              <a:buAutoNum type="arabicPeriod"/>
            </a:pPr>
            <a:r>
              <a:rPr lang="en-US" dirty="0">
                <a:solidFill>
                  <a:srgbClr val="FF0000"/>
                </a:solidFill>
              </a:rPr>
              <a:t>Learning the Business </a:t>
            </a:r>
            <a:r>
              <a:rPr lang="en-US" dirty="0" smtClean="0">
                <a:solidFill>
                  <a:srgbClr val="FF0000"/>
                </a:solidFill>
              </a:rPr>
              <a:t>Domain</a:t>
            </a:r>
          </a:p>
          <a:p>
            <a:pPr marL="1428750" lvl="2" indent="-514350">
              <a:buFont typeface="+mj-lt"/>
              <a:buAutoNum type="arabicPeriod"/>
            </a:pPr>
            <a:r>
              <a:rPr lang="en-US" dirty="0" smtClean="0"/>
              <a:t>Data </a:t>
            </a:r>
            <a:r>
              <a:rPr lang="en-US" dirty="0"/>
              <a:t>scientists will have </a:t>
            </a:r>
            <a:r>
              <a:rPr lang="en-US" b="1" dirty="0" smtClean="0"/>
              <a:t>deep computational </a:t>
            </a:r>
            <a:r>
              <a:rPr lang="en-US" b="1" dirty="0"/>
              <a:t>and quantitative knowledge </a:t>
            </a:r>
            <a:r>
              <a:rPr lang="en-US" dirty="0"/>
              <a:t>that can be broadly applied across </a:t>
            </a:r>
            <a:r>
              <a:rPr lang="en-US" b="1" dirty="0"/>
              <a:t>many disciplines</a:t>
            </a:r>
            <a:endParaRPr lang="en-US" b="1" dirty="0" smtClean="0"/>
          </a:p>
          <a:p>
            <a:pPr marL="1428750" lvl="2" indent="-514350">
              <a:buFont typeface="+mj-lt"/>
              <a:buAutoNum type="arabicPeriod"/>
            </a:pPr>
            <a:r>
              <a:rPr lang="en-US" dirty="0"/>
              <a:t>These data scientists have </a:t>
            </a:r>
            <a:r>
              <a:rPr lang="en-US" b="1" dirty="0"/>
              <a:t>deep knowledge</a:t>
            </a:r>
            <a:r>
              <a:rPr lang="en-US" dirty="0"/>
              <a:t> of the </a:t>
            </a:r>
            <a:r>
              <a:rPr lang="en-US" b="1" dirty="0"/>
              <a:t>methods, techniques</a:t>
            </a:r>
            <a:r>
              <a:rPr lang="en-US" dirty="0"/>
              <a:t>, and ways for applying </a:t>
            </a:r>
            <a:r>
              <a:rPr lang="en-US" b="1" dirty="0" smtClean="0"/>
              <a:t>heuristics</a:t>
            </a:r>
            <a:r>
              <a:rPr lang="en-US" dirty="0" smtClean="0"/>
              <a:t> to </a:t>
            </a:r>
            <a:r>
              <a:rPr lang="en-US" dirty="0"/>
              <a:t>a variety of </a:t>
            </a:r>
            <a:r>
              <a:rPr lang="en-US" b="1" dirty="0"/>
              <a:t>business and conceptual </a:t>
            </a:r>
            <a:r>
              <a:rPr lang="en-US" b="1" dirty="0" smtClean="0"/>
              <a:t>problems</a:t>
            </a:r>
          </a:p>
          <a:p>
            <a:pPr marL="1428750" lvl="2" indent="-514350">
              <a:buFont typeface="+mj-lt"/>
              <a:buAutoNum type="arabicPeriod"/>
            </a:pPr>
            <a:r>
              <a:rPr lang="en-US" dirty="0"/>
              <a:t>At this early stage in the process, </a:t>
            </a:r>
            <a:r>
              <a:rPr lang="en-US" b="1" dirty="0"/>
              <a:t>the team needs to determine </a:t>
            </a:r>
            <a:r>
              <a:rPr lang="en-US" dirty="0"/>
              <a:t>how much business or </a:t>
            </a:r>
            <a:r>
              <a:rPr lang="en-US" b="1" dirty="0"/>
              <a:t>domain </a:t>
            </a:r>
            <a:r>
              <a:rPr lang="en-US" b="1" dirty="0" smtClean="0"/>
              <a:t>knowledge the </a:t>
            </a:r>
            <a:r>
              <a:rPr lang="en-US" b="1" dirty="0"/>
              <a:t>data scientist needs</a:t>
            </a:r>
            <a:r>
              <a:rPr lang="en-US" dirty="0"/>
              <a:t> to develop models in </a:t>
            </a:r>
            <a:r>
              <a:rPr lang="en-US" b="1" dirty="0"/>
              <a:t>Phases 3 and 4</a:t>
            </a:r>
            <a:r>
              <a:rPr lang="en-US" dirty="0" smtClean="0"/>
              <a:t>.</a:t>
            </a:r>
          </a:p>
          <a:p>
            <a:pPr marL="971550" lvl="1" indent="-514350">
              <a:buFont typeface="+mj-lt"/>
              <a:buAutoNum type="arabicPeriod"/>
            </a:pPr>
            <a:r>
              <a:rPr lang="en-US" dirty="0" smtClean="0">
                <a:solidFill>
                  <a:srgbClr val="FF0000"/>
                </a:solidFill>
              </a:rPr>
              <a:t>Learning From Past</a:t>
            </a:r>
            <a:r>
              <a:rPr lang="en-US" dirty="0" smtClean="0"/>
              <a:t>: did they solved this problem previously? Models, </a:t>
            </a:r>
            <a:r>
              <a:rPr lang="en-US" dirty="0" err="1" smtClean="0"/>
              <a:t>etc</a:t>
            </a:r>
            <a:endParaRPr lang="en-US" dirty="0" smtClean="0"/>
          </a:p>
          <a:p>
            <a:pPr marL="971550" lvl="1" indent="-514350">
              <a:buFont typeface="+mj-lt"/>
              <a:buAutoNum type="arabicPeriod"/>
            </a:pPr>
            <a:r>
              <a:rPr lang="en-US" dirty="0" smtClean="0">
                <a:solidFill>
                  <a:srgbClr val="FF0000"/>
                </a:solidFill>
              </a:rPr>
              <a:t>Resources</a:t>
            </a:r>
          </a:p>
          <a:p>
            <a:pPr marL="1428750" lvl="2" indent="-514350">
              <a:buFont typeface="+mj-lt"/>
              <a:buAutoNum type="arabicPeriod"/>
            </a:pPr>
            <a:r>
              <a:rPr lang="en-US" dirty="0"/>
              <a:t>resources </a:t>
            </a:r>
            <a:r>
              <a:rPr lang="en-US" dirty="0" smtClean="0"/>
              <a:t>includes </a:t>
            </a:r>
            <a:r>
              <a:rPr lang="en-US" b="1" dirty="0"/>
              <a:t>technology, tools, systems, data, and </a:t>
            </a:r>
            <a:r>
              <a:rPr lang="en-US" b="1" dirty="0" smtClean="0"/>
              <a:t>people</a:t>
            </a:r>
          </a:p>
          <a:p>
            <a:pPr marL="1428750" lvl="2" indent="-514350">
              <a:buFont typeface="+mj-lt"/>
              <a:buAutoNum type="arabicPeriod"/>
            </a:pPr>
            <a:r>
              <a:rPr lang="en-US" dirty="0" smtClean="0"/>
              <a:t>Long term success goals</a:t>
            </a:r>
          </a:p>
          <a:p>
            <a:pPr marL="1428750" lvl="2" indent="-514350">
              <a:buFont typeface="+mj-lt"/>
              <a:buAutoNum type="arabicPeriod"/>
            </a:pPr>
            <a:r>
              <a:rPr lang="en-US" dirty="0"/>
              <a:t>Ensure the project team has the </a:t>
            </a:r>
            <a:r>
              <a:rPr lang="en-US" b="1" dirty="0"/>
              <a:t>right mix</a:t>
            </a:r>
            <a:r>
              <a:rPr lang="en-US" dirty="0"/>
              <a:t> of </a:t>
            </a:r>
            <a:r>
              <a:rPr lang="en-US" b="1" dirty="0"/>
              <a:t>domain experts</a:t>
            </a:r>
            <a:r>
              <a:rPr lang="en-US" dirty="0"/>
              <a:t>, </a:t>
            </a:r>
            <a:r>
              <a:rPr lang="en-US" b="1" dirty="0"/>
              <a:t>customers</a:t>
            </a:r>
            <a:r>
              <a:rPr lang="en-US" dirty="0"/>
              <a:t>, </a:t>
            </a:r>
            <a:r>
              <a:rPr lang="en-US" b="1" dirty="0"/>
              <a:t>analytic talent</a:t>
            </a:r>
            <a:r>
              <a:rPr lang="en-US" dirty="0"/>
              <a:t>, and </a:t>
            </a:r>
            <a:r>
              <a:rPr lang="en-US" b="1" dirty="0" smtClean="0"/>
              <a:t>project management</a:t>
            </a:r>
            <a:r>
              <a:rPr lang="en-US" dirty="0" smtClean="0"/>
              <a:t> </a:t>
            </a:r>
            <a:r>
              <a:rPr lang="en-US" dirty="0"/>
              <a:t>to be effective</a:t>
            </a:r>
          </a:p>
          <a:p>
            <a:pPr marL="971550" lvl="1" indent="-514350">
              <a:buFont typeface="+mj-lt"/>
              <a:buAutoNum type="arabicPeriod"/>
            </a:pPr>
            <a:r>
              <a:rPr lang="en-US" dirty="0">
                <a:solidFill>
                  <a:srgbClr val="FF0000"/>
                </a:solidFill>
              </a:rPr>
              <a:t>Framing the </a:t>
            </a:r>
            <a:r>
              <a:rPr lang="en-US" dirty="0" smtClean="0">
                <a:solidFill>
                  <a:srgbClr val="FF0000"/>
                </a:solidFill>
              </a:rPr>
              <a:t>Problem</a:t>
            </a:r>
          </a:p>
          <a:p>
            <a:pPr marL="1428750" lvl="2" indent="-514350">
              <a:buFont typeface="+mj-lt"/>
              <a:buAutoNum type="arabicPeriod"/>
            </a:pPr>
            <a:r>
              <a:rPr lang="en-US" dirty="0"/>
              <a:t>Framing the problem well is </a:t>
            </a:r>
            <a:r>
              <a:rPr lang="en-US" b="1" dirty="0"/>
              <a:t>critical</a:t>
            </a:r>
            <a:r>
              <a:rPr lang="en-US" dirty="0"/>
              <a:t> to the success of the </a:t>
            </a:r>
            <a:r>
              <a:rPr lang="en-US" dirty="0" smtClean="0"/>
              <a:t>project</a:t>
            </a:r>
          </a:p>
          <a:p>
            <a:pPr marL="1428750" lvl="2" indent="-514350">
              <a:buFont typeface="+mj-lt"/>
              <a:buAutoNum type="arabicPeriod"/>
            </a:pPr>
            <a:r>
              <a:rPr lang="en-US" b="1" dirty="0"/>
              <a:t>Framing is the process of stating </a:t>
            </a:r>
            <a:r>
              <a:rPr lang="en-US" b="1" dirty="0" smtClean="0"/>
              <a:t>the analytics </a:t>
            </a:r>
            <a:r>
              <a:rPr lang="en-US" b="1" dirty="0"/>
              <a:t>problem to be solved</a:t>
            </a:r>
            <a:r>
              <a:rPr lang="en-US" dirty="0" smtClean="0"/>
              <a:t>.</a:t>
            </a:r>
          </a:p>
          <a:p>
            <a:pPr marL="1428750" lvl="2" indent="-514350">
              <a:buFont typeface="+mj-lt"/>
              <a:buAutoNum type="arabicPeriod"/>
            </a:pPr>
            <a:r>
              <a:rPr lang="en-US" dirty="0"/>
              <a:t>it is a best practice to write down the problem </a:t>
            </a:r>
            <a:r>
              <a:rPr lang="en-US" dirty="0" smtClean="0"/>
              <a:t>statement and </a:t>
            </a:r>
            <a:r>
              <a:rPr lang="en-US" dirty="0"/>
              <a:t>share it with </a:t>
            </a:r>
            <a:r>
              <a:rPr lang="en-US" b="1" dirty="0"/>
              <a:t>the key </a:t>
            </a:r>
            <a:r>
              <a:rPr lang="en-US" b="1" dirty="0" smtClean="0"/>
              <a:t>stakeholders</a:t>
            </a:r>
          </a:p>
          <a:p>
            <a:pPr marL="1428750" lvl="2" indent="-514350">
              <a:buFont typeface="+mj-lt"/>
              <a:buAutoNum type="arabicPeriod"/>
            </a:pPr>
            <a:r>
              <a:rPr lang="en-US" dirty="0"/>
              <a:t>the </a:t>
            </a:r>
            <a:r>
              <a:rPr lang="en-US" dirty="0" smtClean="0"/>
              <a:t>team needs </a:t>
            </a:r>
            <a:r>
              <a:rPr lang="en-US" dirty="0"/>
              <a:t>to clearly </a:t>
            </a:r>
            <a:r>
              <a:rPr lang="en-US" b="1" dirty="0"/>
              <a:t>articulate the current situation and its main challenges</a:t>
            </a:r>
            <a:endParaRPr lang="en-US" b="1"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44</a:t>
            </a:fld>
            <a:endParaRPr lang="en-US" dirty="0"/>
          </a:p>
        </p:txBody>
      </p:sp>
    </p:spTree>
    <p:extLst>
      <p:ext uri="{BB962C8B-B14F-4D97-AF65-F5344CB8AC3E}">
        <p14:creationId xmlns:p14="http://schemas.microsoft.com/office/powerpoint/2010/main" val="31487300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1: Discovery</a:t>
            </a:r>
          </a:p>
          <a:p>
            <a:pPr marL="971550" lvl="1" indent="-514350">
              <a:buFont typeface="+mj-lt"/>
              <a:buAutoNum type="arabicPeriod" startAt="3"/>
            </a:pPr>
            <a:r>
              <a:rPr lang="en-US" dirty="0" smtClean="0"/>
              <a:t>Identifying </a:t>
            </a:r>
            <a:r>
              <a:rPr lang="en-US" dirty="0"/>
              <a:t>Key </a:t>
            </a:r>
            <a:r>
              <a:rPr lang="en-US" dirty="0" smtClean="0"/>
              <a:t>Stakeholders</a:t>
            </a:r>
          </a:p>
          <a:p>
            <a:pPr marL="1428750" lvl="2" indent="-514350">
              <a:buFont typeface="+mj-lt"/>
              <a:buAutoNum type="arabicPeriod"/>
            </a:pPr>
            <a:r>
              <a:rPr lang="en-US" dirty="0"/>
              <a:t>Identify key stakeholder and their interest in the </a:t>
            </a:r>
            <a:r>
              <a:rPr lang="en-US" dirty="0" smtClean="0"/>
              <a:t>project</a:t>
            </a:r>
          </a:p>
          <a:p>
            <a:pPr marL="1885950" lvl="3" indent="-514350">
              <a:buFont typeface="+mj-lt"/>
              <a:buAutoNum type="arabicPeriod"/>
            </a:pPr>
            <a:r>
              <a:rPr lang="en-US" dirty="0"/>
              <a:t>Each stakeholder may expect different results from the </a:t>
            </a:r>
            <a:r>
              <a:rPr lang="en-US" dirty="0" smtClean="0"/>
              <a:t>project</a:t>
            </a:r>
          </a:p>
          <a:p>
            <a:pPr marL="1885950" lvl="3" indent="-514350">
              <a:buFont typeface="+mj-lt"/>
              <a:buAutoNum type="arabicPeriod"/>
            </a:pPr>
            <a:r>
              <a:rPr lang="en-US" dirty="0"/>
              <a:t>Each stakeholder may have different criteria to judge the </a:t>
            </a:r>
            <a:r>
              <a:rPr lang="en-US" dirty="0" smtClean="0"/>
              <a:t>project</a:t>
            </a:r>
          </a:p>
          <a:p>
            <a:pPr marL="1428750" lvl="2" indent="-514350">
              <a:buFont typeface="+mj-lt"/>
              <a:buAutoNum type="arabicPeriod"/>
            </a:pPr>
            <a:r>
              <a:rPr lang="en-US" dirty="0"/>
              <a:t>Even if you are “given” the analytic problem you </a:t>
            </a:r>
            <a:r>
              <a:rPr lang="en-US" dirty="0" smtClean="0"/>
              <a:t>should work </a:t>
            </a:r>
            <a:r>
              <a:rPr lang="en-US" dirty="0"/>
              <a:t>with clients to clarify and frame the problem</a:t>
            </a:r>
            <a:endParaRPr lang="en-US" dirty="0" smtClean="0"/>
          </a:p>
          <a:p>
            <a:pPr marL="971550" lvl="1" indent="-514350">
              <a:buFont typeface="+mj-lt"/>
              <a:buAutoNum type="arabicPeriod" startAt="3"/>
            </a:pPr>
            <a:r>
              <a:rPr lang="en-US" dirty="0" smtClean="0"/>
              <a:t>Interviewing </a:t>
            </a:r>
            <a:r>
              <a:rPr lang="en-US" dirty="0"/>
              <a:t>the Analytics </a:t>
            </a:r>
            <a:r>
              <a:rPr lang="en-US" dirty="0" smtClean="0"/>
              <a:t>Sponsor</a:t>
            </a:r>
          </a:p>
          <a:p>
            <a:pPr marL="1428750" lvl="2" indent="-514350">
              <a:buFont typeface="+mj-lt"/>
              <a:buAutoNum type="arabicPeriod"/>
            </a:pPr>
            <a:r>
              <a:rPr lang="en-US" dirty="0"/>
              <a:t>What is the business problem you’re trying to solve</a:t>
            </a:r>
            <a:r>
              <a:rPr lang="en-US" dirty="0" smtClean="0"/>
              <a:t>?</a:t>
            </a:r>
          </a:p>
          <a:p>
            <a:pPr marL="1428750" lvl="2" indent="-514350">
              <a:buFont typeface="+mj-lt"/>
              <a:buAutoNum type="arabicPeriod"/>
            </a:pPr>
            <a:r>
              <a:rPr lang="en-US" dirty="0"/>
              <a:t>What is your desired outcome? etc.</a:t>
            </a:r>
          </a:p>
          <a:p>
            <a:pPr marL="971550" lvl="1" indent="-514350">
              <a:buFont typeface="+mj-lt"/>
              <a:buAutoNum type="arabicPeriod" startAt="3"/>
            </a:pPr>
            <a:r>
              <a:rPr lang="en-US" dirty="0"/>
              <a:t>Developing Initial </a:t>
            </a:r>
            <a:r>
              <a:rPr lang="en-US" dirty="0" smtClean="0"/>
              <a:t>Hypotheses</a:t>
            </a:r>
          </a:p>
          <a:p>
            <a:pPr marL="1428750" lvl="2" indent="-514350">
              <a:buFont typeface="+mj-lt"/>
              <a:buAutoNum type="arabicPeriod"/>
            </a:pPr>
            <a:r>
              <a:rPr lang="en-US" dirty="0" smtClean="0"/>
              <a:t>Gather </a:t>
            </a:r>
            <a:r>
              <a:rPr lang="en-US" dirty="0"/>
              <a:t>and assess hypotheses from stakeholders and domain </a:t>
            </a:r>
            <a:r>
              <a:rPr lang="en-US" dirty="0" smtClean="0"/>
              <a:t>expert</a:t>
            </a:r>
          </a:p>
          <a:p>
            <a:pPr marL="1428750" lvl="2" indent="-514350">
              <a:buFont typeface="+mj-lt"/>
              <a:buAutoNum type="arabicPeriod"/>
            </a:pPr>
            <a:r>
              <a:rPr lang="en-US" dirty="0"/>
              <a:t>Preliminary data exploration to discuss with stakeholders during the </a:t>
            </a:r>
            <a:r>
              <a:rPr lang="en-US" dirty="0" smtClean="0"/>
              <a:t>hypothesis forming stage</a:t>
            </a:r>
            <a:endParaRPr lang="en-US" dirty="0"/>
          </a:p>
          <a:p>
            <a:pPr marL="457200" lvl="1" indent="0">
              <a:buNone/>
            </a:pP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45</a:t>
            </a:fld>
            <a:endParaRPr lang="en-US" dirty="0"/>
          </a:p>
        </p:txBody>
      </p:sp>
    </p:spTree>
    <p:extLst>
      <p:ext uri="{BB962C8B-B14F-4D97-AF65-F5344CB8AC3E}">
        <p14:creationId xmlns:p14="http://schemas.microsoft.com/office/powerpoint/2010/main" val="24521308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1: Discovery</a:t>
            </a:r>
          </a:p>
          <a:p>
            <a:pPr marL="971550" lvl="1" indent="-514350">
              <a:buFont typeface="+mj-lt"/>
              <a:buAutoNum type="arabicPeriod" startAt="6"/>
            </a:pPr>
            <a:r>
              <a:rPr lang="en-US" dirty="0" smtClean="0"/>
              <a:t>Identifying </a:t>
            </a:r>
            <a:r>
              <a:rPr lang="en-US" dirty="0"/>
              <a:t>Potential Data </a:t>
            </a:r>
            <a:r>
              <a:rPr lang="en-US" dirty="0" smtClean="0"/>
              <a:t>Sources</a:t>
            </a:r>
          </a:p>
          <a:p>
            <a:pPr marL="1428750" lvl="2" indent="-514350">
              <a:buFont typeface="+mj-lt"/>
              <a:buAutoNum type="arabicPeriod"/>
            </a:pPr>
            <a:r>
              <a:rPr lang="en-US" dirty="0"/>
              <a:t>Identify the candidate data sources to test the IH</a:t>
            </a:r>
          </a:p>
          <a:p>
            <a:pPr marL="1428750" lvl="2" indent="-514350">
              <a:buFont typeface="+mj-lt"/>
              <a:buAutoNum type="arabicPeriod"/>
            </a:pPr>
            <a:r>
              <a:rPr lang="en-US" dirty="0" smtClean="0"/>
              <a:t>Capture </a:t>
            </a:r>
            <a:r>
              <a:rPr lang="en-US" dirty="0"/>
              <a:t>aggregate sources for describing the data and providing </a:t>
            </a:r>
            <a:r>
              <a:rPr lang="en-US" dirty="0" smtClean="0"/>
              <a:t>high-level understanding</a:t>
            </a:r>
            <a:r>
              <a:rPr lang="en-US" dirty="0"/>
              <a:t>.</a:t>
            </a:r>
          </a:p>
          <a:p>
            <a:pPr marL="1428750" lvl="2" indent="-514350">
              <a:buFont typeface="+mj-lt"/>
              <a:buAutoNum type="arabicPeriod"/>
            </a:pPr>
            <a:r>
              <a:rPr lang="en-US" dirty="0" smtClean="0"/>
              <a:t>Review </a:t>
            </a:r>
            <a:r>
              <a:rPr lang="en-US" dirty="0"/>
              <a:t>the raw data.</a:t>
            </a:r>
          </a:p>
          <a:p>
            <a:pPr marL="1428750" lvl="2" indent="-514350">
              <a:buFont typeface="+mj-lt"/>
              <a:buAutoNum type="arabicPeriod"/>
            </a:pPr>
            <a:r>
              <a:rPr lang="en-US" dirty="0" smtClean="0"/>
              <a:t>Evaluate </a:t>
            </a:r>
            <a:r>
              <a:rPr lang="en-US" dirty="0"/>
              <a:t>the data structures and tools needed.</a:t>
            </a:r>
          </a:p>
          <a:p>
            <a:pPr marL="1428750" lvl="2" indent="-514350">
              <a:buFont typeface="+mj-lt"/>
              <a:buAutoNum type="arabicPeriod"/>
            </a:pPr>
            <a:r>
              <a:rPr lang="en-US" dirty="0" smtClean="0"/>
              <a:t>Scope </a:t>
            </a:r>
            <a:r>
              <a:rPr lang="en-US" dirty="0"/>
              <a:t>the kind of data needed for this kind of problem.</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46</a:t>
            </a:fld>
            <a:endParaRPr lang="en-US" dirty="0"/>
          </a:p>
        </p:txBody>
      </p:sp>
    </p:spTree>
    <p:extLst>
      <p:ext uri="{BB962C8B-B14F-4D97-AF65-F5344CB8AC3E}">
        <p14:creationId xmlns:p14="http://schemas.microsoft.com/office/powerpoint/2010/main" val="34375485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1: Discovery</a:t>
            </a:r>
          </a:p>
          <a:p>
            <a:pPr lvl="1" algn="just"/>
            <a:r>
              <a:rPr lang="en-US" b="1" dirty="0" smtClean="0">
                <a:solidFill>
                  <a:srgbClr val="FF0000"/>
                </a:solidFill>
              </a:rPr>
              <a:t>Mini Case Study</a:t>
            </a:r>
            <a:r>
              <a:rPr lang="en-US" dirty="0"/>
              <a:t>: Retail Bank, </a:t>
            </a:r>
            <a:r>
              <a:rPr lang="en-US" dirty="0" err="1"/>
              <a:t>Yoyodyne</a:t>
            </a:r>
            <a:r>
              <a:rPr lang="en-US" dirty="0"/>
              <a:t> Bank wants to improve the </a:t>
            </a:r>
            <a:r>
              <a:rPr lang="en-US" dirty="0" smtClean="0"/>
              <a:t>Net Present </a:t>
            </a:r>
            <a:r>
              <a:rPr lang="en-US" dirty="0"/>
              <a:t>Value (NPV) and retention rate of </a:t>
            </a:r>
            <a:r>
              <a:rPr lang="en-US" dirty="0" smtClean="0"/>
              <a:t>customers. They </a:t>
            </a:r>
            <a:r>
              <a:rPr lang="en-US" dirty="0"/>
              <a:t>want to establish an effective marketing </a:t>
            </a:r>
            <a:r>
              <a:rPr lang="en-US" dirty="0" smtClean="0"/>
              <a:t>campaign targeting </a:t>
            </a:r>
            <a:r>
              <a:rPr lang="en-US" dirty="0"/>
              <a:t>customers to reduce the churn rate by at least 5</a:t>
            </a:r>
            <a:r>
              <a:rPr lang="en-US" dirty="0" smtClean="0"/>
              <a:t>%.  The </a:t>
            </a:r>
            <a:r>
              <a:rPr lang="en-US" dirty="0"/>
              <a:t>bank wants to determine if those customers are </a:t>
            </a:r>
            <a:r>
              <a:rPr lang="en-US" dirty="0" smtClean="0"/>
              <a:t>worth retaining</a:t>
            </a:r>
            <a:r>
              <a:rPr lang="en-US" dirty="0"/>
              <a:t>. In addition, the bank wants to analyze reasons </a:t>
            </a:r>
            <a:r>
              <a:rPr lang="en-US" dirty="0" smtClean="0"/>
              <a:t>for customer </a:t>
            </a:r>
            <a:r>
              <a:rPr lang="en-US" dirty="0"/>
              <a:t>attrition and what they can do to keep </a:t>
            </a:r>
            <a:r>
              <a:rPr lang="en-US" dirty="0" smtClean="0"/>
              <a:t>them. The </a:t>
            </a:r>
            <a:r>
              <a:rPr lang="en-US" dirty="0"/>
              <a:t>bank wants to build a data warehouse to </a:t>
            </a:r>
            <a:r>
              <a:rPr lang="en-US" dirty="0" smtClean="0"/>
              <a:t>support marketing </a:t>
            </a:r>
            <a:r>
              <a:rPr lang="en-US" dirty="0"/>
              <a:t>and other related customer care groups</a:t>
            </a:r>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47</a:t>
            </a:fld>
            <a:endParaRPr lang="en-US" dirty="0"/>
          </a:p>
        </p:txBody>
      </p:sp>
    </p:spTree>
    <p:extLst>
      <p:ext uri="{BB962C8B-B14F-4D97-AF65-F5344CB8AC3E}">
        <p14:creationId xmlns:p14="http://schemas.microsoft.com/office/powerpoint/2010/main" val="24267935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Data Preparation</a:t>
            </a:r>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48</a:t>
            </a:fld>
            <a:endParaRPr lang="en-US" dirty="0"/>
          </a:p>
        </p:txBody>
      </p:sp>
      <p:pic>
        <p:nvPicPr>
          <p:cNvPr id="7" name="Picture 6"/>
          <p:cNvPicPr>
            <a:picLocks noChangeAspect="1"/>
          </p:cNvPicPr>
          <p:nvPr/>
        </p:nvPicPr>
        <p:blipFill>
          <a:blip r:embed="rId2"/>
          <a:stretch>
            <a:fillRect/>
          </a:stretch>
        </p:blipFill>
        <p:spPr>
          <a:xfrm>
            <a:off x="3536324" y="1635617"/>
            <a:ext cx="6553200" cy="5029200"/>
          </a:xfrm>
          <a:prstGeom prst="rect">
            <a:avLst/>
          </a:prstGeom>
        </p:spPr>
      </p:pic>
    </p:spTree>
    <p:extLst>
      <p:ext uri="{BB962C8B-B14F-4D97-AF65-F5344CB8AC3E}">
        <p14:creationId xmlns:p14="http://schemas.microsoft.com/office/powerpoint/2010/main" val="22642904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Data Preparation</a:t>
            </a:r>
          </a:p>
          <a:p>
            <a:pPr lvl="1"/>
            <a:r>
              <a:rPr lang="en-US" dirty="0" smtClean="0"/>
              <a:t>It Includes the steps </a:t>
            </a:r>
            <a:r>
              <a:rPr lang="en-US" dirty="0"/>
              <a:t>to </a:t>
            </a:r>
            <a:r>
              <a:rPr lang="en-US" b="1" dirty="0"/>
              <a:t>explore</a:t>
            </a:r>
            <a:r>
              <a:rPr lang="en-US" dirty="0"/>
              <a:t>, </a:t>
            </a:r>
            <a:r>
              <a:rPr lang="en-US" b="1" dirty="0"/>
              <a:t>preprocess</a:t>
            </a:r>
            <a:r>
              <a:rPr lang="en-US" dirty="0"/>
              <a:t>, and </a:t>
            </a:r>
            <a:r>
              <a:rPr lang="en-US" b="1" dirty="0"/>
              <a:t>condition data</a:t>
            </a:r>
          </a:p>
          <a:p>
            <a:pPr lvl="1"/>
            <a:r>
              <a:rPr lang="en-US" dirty="0"/>
              <a:t>Create robust </a:t>
            </a:r>
            <a:r>
              <a:rPr lang="en-US" dirty="0" smtClean="0"/>
              <a:t>environment, which it can explore data– </a:t>
            </a:r>
            <a:r>
              <a:rPr lang="en-US" b="1" dirty="0"/>
              <a:t>analytics sandbox</a:t>
            </a:r>
          </a:p>
          <a:p>
            <a:pPr lvl="1"/>
            <a:r>
              <a:rPr lang="en-US" dirty="0" smtClean="0"/>
              <a:t>To get the data into Sandbox, it has to undergone through ETLT</a:t>
            </a:r>
          </a:p>
          <a:p>
            <a:pPr lvl="1"/>
            <a:r>
              <a:rPr lang="en-US" dirty="0"/>
              <a:t>The team may perform </a:t>
            </a:r>
            <a:r>
              <a:rPr lang="en-US" b="1" dirty="0"/>
              <a:t>data </a:t>
            </a:r>
            <a:r>
              <a:rPr lang="en-US" b="1" dirty="0" smtClean="0"/>
              <a:t>visualizations </a:t>
            </a:r>
            <a:r>
              <a:rPr lang="en-US" dirty="0" smtClean="0"/>
              <a:t>to </a:t>
            </a:r>
            <a:r>
              <a:rPr lang="en-US" dirty="0"/>
              <a:t>help team members understand the data, including its </a:t>
            </a:r>
            <a:r>
              <a:rPr lang="en-US" b="1" dirty="0"/>
              <a:t>trends</a:t>
            </a:r>
            <a:r>
              <a:rPr lang="en-US" dirty="0"/>
              <a:t>, </a:t>
            </a:r>
            <a:r>
              <a:rPr lang="en-US" b="1" dirty="0"/>
              <a:t>outliers</a:t>
            </a:r>
            <a:r>
              <a:rPr lang="en-US" dirty="0"/>
              <a:t>, and </a:t>
            </a:r>
            <a:r>
              <a:rPr lang="en-US" b="1" dirty="0"/>
              <a:t>relationships </a:t>
            </a:r>
            <a:r>
              <a:rPr lang="en-US" b="1" dirty="0" smtClean="0"/>
              <a:t>among</a:t>
            </a:r>
            <a:r>
              <a:rPr lang="en-US" dirty="0" smtClean="0"/>
              <a:t> data </a:t>
            </a:r>
            <a:r>
              <a:rPr lang="en-US" dirty="0"/>
              <a:t>variables</a:t>
            </a:r>
          </a:p>
          <a:p>
            <a:pPr lvl="1"/>
            <a:r>
              <a:rPr lang="en-US" dirty="0" smtClean="0"/>
              <a:t>Data </a:t>
            </a:r>
            <a:r>
              <a:rPr lang="en-US" dirty="0"/>
              <a:t>preparation tends to be the most labor-intensive step in the analytics lifecycle</a:t>
            </a:r>
          </a:p>
          <a:p>
            <a:pPr lvl="2"/>
            <a:r>
              <a:rPr lang="en-US" dirty="0"/>
              <a:t>Often at least 50% of the data science project’s time</a:t>
            </a:r>
          </a:p>
          <a:p>
            <a:pPr lvl="1"/>
            <a:r>
              <a:rPr lang="en-US" dirty="0"/>
              <a:t>The data preparation phase is generally the most </a:t>
            </a:r>
            <a:r>
              <a:rPr lang="en-US" b="1" dirty="0"/>
              <a:t>iterative</a:t>
            </a:r>
            <a:r>
              <a:rPr lang="en-US" dirty="0"/>
              <a:t> and the one that teams tend to underestimate most </a:t>
            </a:r>
            <a:r>
              <a:rPr lang="en-US" dirty="0" smtClean="0"/>
              <a:t>often.</a:t>
            </a:r>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49</a:t>
            </a:fld>
            <a:endParaRPr lang="en-US" dirty="0"/>
          </a:p>
        </p:txBody>
      </p:sp>
    </p:spTree>
    <p:extLst>
      <p:ext uri="{BB962C8B-B14F-4D97-AF65-F5344CB8AC3E}">
        <p14:creationId xmlns:p14="http://schemas.microsoft.com/office/powerpoint/2010/main" val="2233519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a:t>
            </a:fld>
            <a:endParaRPr lang="en-US" dirty="0"/>
          </a:p>
        </p:txBody>
      </p:sp>
      <p:pic>
        <p:nvPicPr>
          <p:cNvPr id="10242" name="Picture 2" descr="C:\Users\admin\Desktop\internet-in-a-minute-big-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406" y="1120462"/>
            <a:ext cx="9968248" cy="50485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a:t>
            </a:r>
            <a:r>
              <a:rPr lang="en-US" dirty="0" smtClean="0"/>
              <a:t>Preparation</a:t>
            </a:r>
          </a:p>
          <a:p>
            <a:pPr lvl="1"/>
            <a:r>
              <a:rPr lang="en-US" dirty="0" smtClean="0"/>
              <a:t>Sub-Phase of Data Preparations:</a:t>
            </a:r>
          </a:p>
          <a:p>
            <a:pPr lvl="2"/>
            <a:r>
              <a:rPr lang="en-US" dirty="0" smtClean="0"/>
              <a:t>Preparing the Analytic Sandbox</a:t>
            </a:r>
          </a:p>
          <a:p>
            <a:pPr lvl="2"/>
            <a:r>
              <a:rPr lang="en-US" dirty="0" smtClean="0"/>
              <a:t>Perform ETLT</a:t>
            </a:r>
          </a:p>
          <a:p>
            <a:pPr lvl="2"/>
            <a:r>
              <a:rPr lang="en-US" dirty="0" smtClean="0"/>
              <a:t>Learning about Data</a:t>
            </a:r>
          </a:p>
          <a:p>
            <a:pPr lvl="2"/>
            <a:r>
              <a:rPr lang="en-US" dirty="0" smtClean="0"/>
              <a:t>Data Conditioning</a:t>
            </a:r>
          </a:p>
          <a:p>
            <a:pPr lvl="2"/>
            <a:r>
              <a:rPr lang="en-US" dirty="0" smtClean="0"/>
              <a:t>Survey and Visualize</a:t>
            </a:r>
          </a:p>
          <a:p>
            <a:pPr lvl="2"/>
            <a:r>
              <a:rPr lang="en-US" dirty="0" smtClean="0">
                <a:solidFill>
                  <a:srgbClr val="FF0000"/>
                </a:solidFill>
              </a:rPr>
              <a:t>Common tools for the data preparation Phase</a:t>
            </a:r>
            <a:r>
              <a:rPr lang="en-US" dirty="0" smtClean="0"/>
              <a:t>.</a:t>
            </a:r>
          </a:p>
          <a:p>
            <a:pPr lvl="2"/>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50</a:t>
            </a:fld>
            <a:endParaRPr lang="en-US" dirty="0"/>
          </a:p>
        </p:txBody>
      </p:sp>
    </p:spTree>
    <p:extLst>
      <p:ext uri="{BB962C8B-B14F-4D97-AF65-F5344CB8AC3E}">
        <p14:creationId xmlns:p14="http://schemas.microsoft.com/office/powerpoint/2010/main" val="8895359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b="1" dirty="0"/>
              <a:t>Preparing the Analytic Sandbox</a:t>
            </a:r>
            <a:r>
              <a:rPr lang="en-US" dirty="0" smtClean="0"/>
              <a:t>)</a:t>
            </a:r>
          </a:p>
          <a:p>
            <a:pPr lvl="1"/>
            <a:r>
              <a:rPr lang="en-US" dirty="0" smtClean="0"/>
              <a:t>Create </a:t>
            </a:r>
            <a:r>
              <a:rPr lang="en-US" dirty="0"/>
              <a:t>the analytic sandbox (also called workspace)</a:t>
            </a:r>
          </a:p>
          <a:p>
            <a:pPr lvl="1"/>
            <a:r>
              <a:rPr lang="en-US" dirty="0"/>
              <a:t>Allows team to explore data without interfering with live production data</a:t>
            </a:r>
          </a:p>
          <a:p>
            <a:pPr lvl="1"/>
            <a:r>
              <a:rPr lang="en-US" dirty="0"/>
              <a:t>Sandbox collects all kinds of data (expansive approach</a:t>
            </a:r>
            <a:r>
              <a:rPr lang="en-US" dirty="0" smtClean="0"/>
              <a:t>)</a:t>
            </a:r>
          </a:p>
          <a:p>
            <a:pPr lvl="2"/>
            <a:r>
              <a:rPr lang="en-US" dirty="0" smtClean="0"/>
              <a:t>Summary level – aggregated data </a:t>
            </a:r>
            <a:r>
              <a:rPr lang="en-US" dirty="0" smtClean="0">
                <a:sym typeface="Wingdings" panose="05000000000000000000" pitchFamily="2" charset="2"/>
              </a:rPr>
              <a:t> structured data</a:t>
            </a:r>
          </a:p>
          <a:p>
            <a:pPr lvl="2"/>
            <a:r>
              <a:rPr lang="en-US" dirty="0" smtClean="0">
                <a:sym typeface="Wingdings" panose="05000000000000000000" pitchFamily="2" charset="2"/>
              </a:rPr>
              <a:t>Raw feeds</a:t>
            </a:r>
          </a:p>
          <a:p>
            <a:pPr lvl="2"/>
            <a:r>
              <a:rPr lang="en-US" dirty="0" smtClean="0">
                <a:sym typeface="Wingdings" panose="05000000000000000000" pitchFamily="2" charset="2"/>
              </a:rPr>
              <a:t>Data from call logs or web logs  unstructured data</a:t>
            </a:r>
            <a:endParaRPr lang="en-US" dirty="0"/>
          </a:p>
          <a:p>
            <a:pPr lvl="1"/>
            <a:r>
              <a:rPr lang="en-US" dirty="0"/>
              <a:t>The sandbox allows organizations to undertake ambitious projects beyond traditional data analysis and BI to perform </a:t>
            </a:r>
            <a:r>
              <a:rPr lang="en-US" b="1" dirty="0"/>
              <a:t>advanced predictive analytics</a:t>
            </a:r>
          </a:p>
          <a:p>
            <a:pPr lvl="1"/>
            <a:r>
              <a:rPr lang="en-US" dirty="0" smtClean="0"/>
              <a:t>A </a:t>
            </a:r>
            <a:r>
              <a:rPr lang="en-US" dirty="0"/>
              <a:t>good </a:t>
            </a:r>
            <a:r>
              <a:rPr lang="en-US" dirty="0" smtClean="0"/>
              <a:t>rule is </a:t>
            </a:r>
            <a:r>
              <a:rPr lang="en-US" dirty="0"/>
              <a:t>to plan for the sandbox to be at least 5–10 times the size of the original </a:t>
            </a:r>
            <a:r>
              <a:rPr lang="en-US" dirty="0" smtClean="0"/>
              <a:t>datasets.</a:t>
            </a:r>
          </a:p>
          <a:p>
            <a:pPr lvl="1"/>
            <a:r>
              <a:rPr lang="en-US" dirty="0"/>
              <a:t>Although the concept of an analytics sandbox is relatively new, this concept has become acceptable to data science teams and IT groups.</a:t>
            </a:r>
          </a:p>
          <a:p>
            <a:pPr lvl="1"/>
            <a:endParaRPr lang="en-US" dirty="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51</a:t>
            </a:fld>
            <a:endParaRPr lang="en-US" dirty="0"/>
          </a:p>
        </p:txBody>
      </p:sp>
    </p:spTree>
    <p:extLst>
      <p:ext uri="{BB962C8B-B14F-4D97-AF65-F5344CB8AC3E}">
        <p14:creationId xmlns:p14="http://schemas.microsoft.com/office/powerpoint/2010/main" val="41155554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lnSpcReduction="10000"/>
          </a:bodyPr>
          <a:lstStyle/>
          <a:p>
            <a:r>
              <a:rPr lang="en-US" dirty="0" smtClean="0"/>
              <a:t>Phase – 2: </a:t>
            </a:r>
            <a:r>
              <a:rPr lang="en-US" dirty="0"/>
              <a:t>Data Preparation </a:t>
            </a:r>
            <a:r>
              <a:rPr lang="en-US" dirty="0" smtClean="0"/>
              <a:t>(</a:t>
            </a:r>
            <a:r>
              <a:rPr lang="en-US" b="1" dirty="0"/>
              <a:t>Performing ETLT</a:t>
            </a:r>
            <a:r>
              <a:rPr lang="en-US" dirty="0" smtClean="0"/>
              <a:t>)</a:t>
            </a:r>
          </a:p>
          <a:p>
            <a:pPr lvl="1"/>
            <a:r>
              <a:rPr lang="en-US" dirty="0" smtClean="0"/>
              <a:t>During Data Transformation, make sure that analytic sandbox has ample bandwidth and reliable connections to data sources</a:t>
            </a:r>
          </a:p>
          <a:p>
            <a:pPr lvl="1"/>
            <a:r>
              <a:rPr lang="en-US" dirty="0" smtClean="0"/>
              <a:t>In </a:t>
            </a:r>
            <a:r>
              <a:rPr lang="en-US" dirty="0"/>
              <a:t>ETL users perform </a:t>
            </a:r>
            <a:r>
              <a:rPr lang="en-US" b="1" dirty="0"/>
              <a:t>extract</a:t>
            </a:r>
            <a:r>
              <a:rPr lang="en-US" dirty="0"/>
              <a:t>, </a:t>
            </a:r>
            <a:r>
              <a:rPr lang="en-US" b="1" dirty="0"/>
              <a:t>transform</a:t>
            </a:r>
            <a:r>
              <a:rPr lang="en-US" dirty="0"/>
              <a:t>, </a:t>
            </a:r>
            <a:r>
              <a:rPr lang="en-US" b="1" dirty="0" smtClean="0"/>
              <a:t>load</a:t>
            </a:r>
            <a:r>
              <a:rPr lang="en-US" dirty="0" smtClean="0"/>
              <a:t> process to extract data from </a:t>
            </a:r>
            <a:r>
              <a:rPr lang="en-US" dirty="0" err="1" smtClean="0"/>
              <a:t>datastore</a:t>
            </a:r>
            <a:r>
              <a:rPr lang="en-US" dirty="0" smtClean="0"/>
              <a:t>, perform data transformations and load the data back to </a:t>
            </a:r>
            <a:r>
              <a:rPr lang="en-US" dirty="0" err="1" smtClean="0"/>
              <a:t>datastore</a:t>
            </a:r>
            <a:r>
              <a:rPr lang="en-US" dirty="0" smtClean="0"/>
              <a:t>.</a:t>
            </a:r>
          </a:p>
          <a:p>
            <a:pPr lvl="1"/>
            <a:r>
              <a:rPr lang="en-US" dirty="0" smtClean="0"/>
              <a:t>In Analytics sandbox,  ETLT means extract, load and transform. </a:t>
            </a:r>
          </a:p>
          <a:p>
            <a:pPr lvl="2"/>
            <a:r>
              <a:rPr lang="en-US" dirty="0" smtClean="0"/>
              <a:t>The data is extracted in its raw form and loaded into </a:t>
            </a:r>
            <a:r>
              <a:rPr lang="en-US" dirty="0" err="1" smtClean="0"/>
              <a:t>datastore</a:t>
            </a:r>
            <a:r>
              <a:rPr lang="en-US" dirty="0" smtClean="0"/>
              <a:t>, where as analyst can choose to transform the data into a new state or leave it in its original, raw condition.</a:t>
            </a:r>
          </a:p>
          <a:p>
            <a:pPr lvl="2"/>
            <a:r>
              <a:rPr lang="en-US" dirty="0"/>
              <a:t>The reason for this approach is that there is significant value in preserving </a:t>
            </a:r>
            <a:r>
              <a:rPr lang="en-US" dirty="0" smtClean="0"/>
              <a:t>the raw </a:t>
            </a:r>
            <a:r>
              <a:rPr lang="en-US" dirty="0"/>
              <a:t>data and including it in the sandbox before any transformations take place.</a:t>
            </a:r>
            <a:endParaRPr lang="en-US" dirty="0" smtClean="0"/>
          </a:p>
          <a:p>
            <a:pPr lvl="1"/>
            <a:r>
              <a:rPr lang="en-US" dirty="0" smtClean="0"/>
              <a:t>In </a:t>
            </a:r>
            <a:r>
              <a:rPr lang="en-US" dirty="0"/>
              <a:t>the sandbox the process is often ELT – early load preserves the raw data which can be useful to examine</a:t>
            </a:r>
          </a:p>
          <a:p>
            <a:pPr lvl="1"/>
            <a:r>
              <a:rPr lang="en-US" dirty="0"/>
              <a:t>Example – in credit card fraud detection, outliers can represent high-risk transactions that might be inadvertently filtered out or transformed before being loaded into the database</a:t>
            </a:r>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52</a:t>
            </a:fld>
            <a:endParaRPr lang="en-US" dirty="0"/>
          </a:p>
        </p:txBody>
      </p:sp>
    </p:spTree>
    <p:extLst>
      <p:ext uri="{BB962C8B-B14F-4D97-AF65-F5344CB8AC3E}">
        <p14:creationId xmlns:p14="http://schemas.microsoft.com/office/powerpoint/2010/main" val="12830660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b="1" dirty="0"/>
              <a:t>Performing ETLT</a:t>
            </a:r>
            <a:r>
              <a:rPr lang="en-US" dirty="0" smtClean="0"/>
              <a:t>)</a:t>
            </a:r>
          </a:p>
          <a:p>
            <a:pPr lvl="1"/>
            <a:r>
              <a:rPr lang="en-US" dirty="0" smtClean="0"/>
              <a:t>ETL approach:</a:t>
            </a:r>
          </a:p>
          <a:p>
            <a:pPr lvl="2"/>
            <a:r>
              <a:rPr lang="en-US" dirty="0" smtClean="0"/>
              <a:t>It gives </a:t>
            </a:r>
            <a:r>
              <a:rPr lang="en-US" dirty="0"/>
              <a:t>the team access to clean data to analyze after the data has been </a:t>
            </a:r>
            <a:r>
              <a:rPr lang="en-US" dirty="0" smtClean="0"/>
              <a:t>loaded into </a:t>
            </a:r>
            <a:r>
              <a:rPr lang="en-US" dirty="0"/>
              <a:t>the </a:t>
            </a:r>
            <a:r>
              <a:rPr lang="en-US" dirty="0" smtClean="0"/>
              <a:t>database.</a:t>
            </a:r>
          </a:p>
          <a:p>
            <a:pPr lvl="2"/>
            <a:r>
              <a:rPr lang="en-US" dirty="0"/>
              <a:t>It gives access to the data in its original form for finding hidden nuances in the </a:t>
            </a:r>
            <a:r>
              <a:rPr lang="en-US" dirty="0" smtClean="0"/>
              <a:t>data.</a:t>
            </a:r>
          </a:p>
          <a:p>
            <a:pPr lvl="1"/>
            <a:r>
              <a:rPr lang="en-US" dirty="0" smtClean="0"/>
              <a:t>ETLT approach:</a:t>
            </a:r>
          </a:p>
          <a:p>
            <a:pPr lvl="2"/>
            <a:r>
              <a:rPr lang="en-US" dirty="0"/>
              <a:t>The team may </a:t>
            </a:r>
            <a:r>
              <a:rPr lang="en-US" dirty="0" smtClean="0"/>
              <a:t>want clean </a:t>
            </a:r>
            <a:r>
              <a:rPr lang="en-US" dirty="0"/>
              <a:t>data and aggregated </a:t>
            </a:r>
            <a:r>
              <a:rPr lang="en-US" dirty="0" smtClean="0"/>
              <a:t>data.</a:t>
            </a:r>
          </a:p>
          <a:p>
            <a:pPr lvl="2"/>
            <a:r>
              <a:rPr lang="en-US" dirty="0"/>
              <a:t>It may need to keep a copy of the original data to compare against or look for hidden patterns that may have existed in the data before the cleaning </a:t>
            </a:r>
            <a:r>
              <a:rPr lang="en-US" dirty="0" smtClean="0"/>
              <a:t>stage.</a:t>
            </a:r>
          </a:p>
          <a:p>
            <a:pPr lvl="2"/>
            <a:r>
              <a:rPr lang="en-US" dirty="0"/>
              <a:t>Depending on the size and number of the data </a:t>
            </a:r>
            <a:r>
              <a:rPr lang="en-US" dirty="0" smtClean="0"/>
              <a:t>sources </a:t>
            </a:r>
            <a:r>
              <a:rPr lang="en-US" dirty="0" smtClean="0">
                <a:sym typeface="Wingdings" panose="05000000000000000000" pitchFamily="2" charset="2"/>
              </a:rPr>
              <a:t> parallelize  Big ETL</a:t>
            </a:r>
          </a:p>
          <a:p>
            <a:pPr lvl="2"/>
            <a:r>
              <a:rPr lang="en-US" dirty="0"/>
              <a:t>Prior to moving the data into the analytic sandbox, determine the transformations that need to </a:t>
            </a:r>
            <a:r>
              <a:rPr lang="en-US" dirty="0" smtClean="0"/>
              <a:t>be performed </a:t>
            </a:r>
            <a:r>
              <a:rPr lang="en-US" dirty="0"/>
              <a:t>on the data</a:t>
            </a:r>
            <a:r>
              <a:rPr lang="en-US" dirty="0" smtClean="0"/>
              <a:t>. </a:t>
            </a:r>
            <a:r>
              <a:rPr lang="en-US" dirty="0">
                <a:sym typeface="Wingdings" panose="05000000000000000000" pitchFamily="2" charset="2"/>
              </a:rPr>
              <a:t> Part of this phase involves assessing data quality and structuring the </a:t>
            </a:r>
            <a:r>
              <a:rPr lang="en-US" dirty="0" smtClean="0">
                <a:sym typeface="Wingdings" panose="05000000000000000000" pitchFamily="2" charset="2"/>
              </a:rPr>
              <a:t>datasets properly </a:t>
            </a:r>
            <a:r>
              <a:rPr lang="en-US" dirty="0">
                <a:sym typeface="Wingdings" panose="05000000000000000000" pitchFamily="2" charset="2"/>
              </a:rPr>
              <a:t>so they can be used for robust analysis in subsequent </a:t>
            </a:r>
            <a:r>
              <a:rPr lang="en-US" dirty="0" smtClean="0">
                <a:sym typeface="Wingdings" panose="05000000000000000000" pitchFamily="2" charset="2"/>
              </a:rPr>
              <a:t>phases. Some time new data attributes also needed.</a:t>
            </a:r>
            <a:endParaRPr lang="en-US" dirty="0" smtClean="0"/>
          </a:p>
          <a:p>
            <a:pPr lvl="2"/>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53</a:t>
            </a:fld>
            <a:endParaRPr lang="en-US" dirty="0"/>
          </a:p>
        </p:txBody>
      </p:sp>
    </p:spTree>
    <p:extLst>
      <p:ext uri="{BB962C8B-B14F-4D97-AF65-F5344CB8AC3E}">
        <p14:creationId xmlns:p14="http://schemas.microsoft.com/office/powerpoint/2010/main" val="32957923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b="1" dirty="0" smtClean="0"/>
              <a:t>Learning about the data</a:t>
            </a:r>
            <a:r>
              <a:rPr lang="en-US" dirty="0" smtClean="0"/>
              <a:t>)</a:t>
            </a:r>
          </a:p>
          <a:p>
            <a:pPr lvl="1"/>
            <a:r>
              <a:rPr lang="en-US" sz="2800" dirty="0"/>
              <a:t>Spending time to learn </a:t>
            </a:r>
            <a:r>
              <a:rPr lang="en-US" sz="2800" dirty="0" smtClean="0"/>
              <a:t>the nuances </a:t>
            </a:r>
            <a:r>
              <a:rPr lang="en-US" sz="2800" dirty="0"/>
              <a:t>of the datasets provides </a:t>
            </a:r>
            <a:r>
              <a:rPr lang="en-US" sz="2800" dirty="0" smtClean="0"/>
              <a:t>context</a:t>
            </a:r>
            <a:endParaRPr lang="en-US" sz="2800" dirty="0"/>
          </a:p>
          <a:p>
            <a:pPr lvl="2"/>
            <a:r>
              <a:rPr lang="en-US" sz="2800" dirty="0"/>
              <a:t>output versus what is a surprising finding</a:t>
            </a:r>
          </a:p>
          <a:p>
            <a:pPr lvl="1"/>
            <a:r>
              <a:rPr lang="en-US" sz="3200" dirty="0" smtClean="0"/>
              <a:t>Becoming </a:t>
            </a:r>
            <a:r>
              <a:rPr lang="en-US" sz="3200" dirty="0"/>
              <a:t>familiar with the data is critical</a:t>
            </a:r>
          </a:p>
          <a:p>
            <a:pPr lvl="1"/>
            <a:r>
              <a:rPr lang="en-US" sz="3200" dirty="0"/>
              <a:t>This activity accomplishes several goals</a:t>
            </a:r>
            <a:r>
              <a:rPr lang="en-US" sz="3200" dirty="0" smtClean="0"/>
              <a:t>:</a:t>
            </a:r>
          </a:p>
          <a:p>
            <a:pPr lvl="2"/>
            <a:r>
              <a:rPr lang="en-US" sz="2800" dirty="0" smtClean="0"/>
              <a:t>Clarify the data that the data science team has access.</a:t>
            </a:r>
            <a:endParaRPr lang="en-US" sz="2800" dirty="0"/>
          </a:p>
          <a:p>
            <a:pPr lvl="2"/>
            <a:r>
              <a:rPr lang="en-US" sz="2800" dirty="0"/>
              <a:t>Determines the data available to the team early in the project</a:t>
            </a:r>
          </a:p>
          <a:p>
            <a:pPr lvl="2"/>
            <a:r>
              <a:rPr lang="en-US" sz="2800" dirty="0"/>
              <a:t>Highlights gaps – identifies data not currently available</a:t>
            </a:r>
          </a:p>
          <a:p>
            <a:pPr lvl="2"/>
            <a:r>
              <a:rPr lang="en-US" sz="2800" dirty="0"/>
              <a:t>Identifies data outside the organization that might be useful</a:t>
            </a:r>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54</a:t>
            </a:fld>
            <a:endParaRPr lang="en-US" dirty="0"/>
          </a:p>
        </p:txBody>
      </p:sp>
    </p:spTree>
    <p:extLst>
      <p:ext uri="{BB962C8B-B14F-4D97-AF65-F5344CB8AC3E}">
        <p14:creationId xmlns:p14="http://schemas.microsoft.com/office/powerpoint/2010/main" val="1034022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b="1" dirty="0"/>
              <a:t>Learning about the Data Sample Dataset Inventory</a:t>
            </a:r>
            <a:r>
              <a:rPr lang="en-US" dirty="0" smtClean="0"/>
              <a:t>)</a:t>
            </a:r>
          </a:p>
          <a:p>
            <a:endParaRPr lang="en-US" dirty="0" smtClean="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55</a:t>
            </a:fld>
            <a:endParaRPr lang="en-US" dirty="0"/>
          </a:p>
        </p:txBody>
      </p:sp>
      <p:pic>
        <p:nvPicPr>
          <p:cNvPr id="6" name="Picture 5"/>
          <p:cNvPicPr>
            <a:picLocks noChangeAspect="1"/>
          </p:cNvPicPr>
          <p:nvPr/>
        </p:nvPicPr>
        <p:blipFill>
          <a:blip r:embed="rId2"/>
          <a:stretch>
            <a:fillRect/>
          </a:stretch>
        </p:blipFill>
        <p:spPr>
          <a:xfrm>
            <a:off x="1983347" y="2073499"/>
            <a:ext cx="8704656" cy="4545169"/>
          </a:xfrm>
          <a:prstGeom prst="rect">
            <a:avLst/>
          </a:prstGeom>
        </p:spPr>
      </p:pic>
    </p:spTree>
    <p:extLst>
      <p:ext uri="{BB962C8B-B14F-4D97-AF65-F5344CB8AC3E}">
        <p14:creationId xmlns:p14="http://schemas.microsoft.com/office/powerpoint/2010/main" val="3691449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lnSpcReduction="10000"/>
          </a:bodyPr>
          <a:lstStyle/>
          <a:p>
            <a:r>
              <a:rPr lang="en-US" dirty="0" smtClean="0"/>
              <a:t>Phase – 2: </a:t>
            </a:r>
            <a:r>
              <a:rPr lang="en-US" dirty="0"/>
              <a:t>Data Preparation </a:t>
            </a:r>
            <a:r>
              <a:rPr lang="en-US" dirty="0" smtClean="0"/>
              <a:t>(</a:t>
            </a:r>
            <a:r>
              <a:rPr lang="en-US" b="1" dirty="0" smtClean="0"/>
              <a:t>Data Conditioning</a:t>
            </a:r>
            <a:r>
              <a:rPr lang="en-US" dirty="0" smtClean="0"/>
              <a:t>)</a:t>
            </a:r>
          </a:p>
          <a:p>
            <a:pPr lvl="1"/>
            <a:r>
              <a:rPr lang="en-US" sz="2600" dirty="0"/>
              <a:t>Data conditioning includes </a:t>
            </a:r>
            <a:r>
              <a:rPr lang="en-US" sz="2600" b="1" dirty="0"/>
              <a:t>cleaning data</a:t>
            </a:r>
            <a:r>
              <a:rPr lang="en-US" sz="2600" dirty="0"/>
              <a:t>, </a:t>
            </a:r>
            <a:r>
              <a:rPr lang="en-US" sz="2600" b="1" dirty="0"/>
              <a:t>normalizing datasets</a:t>
            </a:r>
            <a:r>
              <a:rPr lang="en-US" sz="2600" dirty="0"/>
              <a:t>, and </a:t>
            </a:r>
            <a:r>
              <a:rPr lang="en-US" sz="2600" b="1" dirty="0"/>
              <a:t>performing </a:t>
            </a:r>
            <a:r>
              <a:rPr lang="en-US" sz="2600" b="1" dirty="0" smtClean="0"/>
              <a:t>transformations</a:t>
            </a:r>
            <a:r>
              <a:rPr lang="en-US" sz="2600" dirty="0" smtClean="0"/>
              <a:t>.</a:t>
            </a:r>
          </a:p>
          <a:p>
            <a:pPr lvl="1"/>
            <a:r>
              <a:rPr lang="en-US" sz="2600" dirty="0"/>
              <a:t>A critical step within the Data Analytics Lifecycle, data conditioning can </a:t>
            </a:r>
            <a:r>
              <a:rPr lang="en-US" sz="2600" dirty="0" smtClean="0"/>
              <a:t>involve many </a:t>
            </a:r>
            <a:r>
              <a:rPr lang="en-US" sz="2600" dirty="0"/>
              <a:t>complex steps to join or merge datasets or otherwise get datasets into a state that enables </a:t>
            </a:r>
            <a:r>
              <a:rPr lang="en-US" sz="2600" dirty="0" smtClean="0"/>
              <a:t>analysis in </a:t>
            </a:r>
            <a:r>
              <a:rPr lang="en-US" sz="2600" dirty="0"/>
              <a:t>further phases</a:t>
            </a:r>
            <a:r>
              <a:rPr lang="en-US" sz="2600" dirty="0" smtClean="0"/>
              <a:t>.</a:t>
            </a:r>
          </a:p>
          <a:p>
            <a:pPr lvl="1"/>
            <a:r>
              <a:rPr lang="en-US" sz="2600" dirty="0" smtClean="0"/>
              <a:t>Data Conditioning can be </a:t>
            </a:r>
            <a:endParaRPr lang="en-US" sz="2600" dirty="0"/>
          </a:p>
          <a:p>
            <a:pPr lvl="2"/>
            <a:r>
              <a:rPr lang="en-US" sz="2200" dirty="0"/>
              <a:t>Often viewed as a preprocessing step prior to data analysis, it might be performed by data owner, IT department, DBA, etc.</a:t>
            </a:r>
          </a:p>
          <a:p>
            <a:pPr lvl="2"/>
            <a:r>
              <a:rPr lang="en-US" sz="2200" dirty="0"/>
              <a:t>Best to have data scientists involved</a:t>
            </a:r>
          </a:p>
          <a:p>
            <a:pPr lvl="2"/>
            <a:r>
              <a:rPr lang="en-US" sz="2200" dirty="0"/>
              <a:t>Data science teams prefer more data than too </a:t>
            </a:r>
            <a:r>
              <a:rPr lang="en-US" sz="2200" dirty="0" smtClean="0"/>
              <a:t>little</a:t>
            </a:r>
          </a:p>
          <a:p>
            <a:pPr lvl="1"/>
            <a:r>
              <a:rPr lang="en-US" sz="2600" dirty="0"/>
              <a:t>In this phase, the team decides which aspects of particular datasets will be useful to analyze in later steps.</a:t>
            </a:r>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56</a:t>
            </a:fld>
            <a:endParaRPr lang="en-US" dirty="0"/>
          </a:p>
        </p:txBody>
      </p:sp>
    </p:spTree>
    <p:extLst>
      <p:ext uri="{BB962C8B-B14F-4D97-AF65-F5344CB8AC3E}">
        <p14:creationId xmlns:p14="http://schemas.microsoft.com/office/powerpoint/2010/main" val="39974281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b="1" dirty="0" smtClean="0"/>
              <a:t>Data Conditioning</a:t>
            </a:r>
            <a:r>
              <a:rPr lang="en-US" dirty="0" smtClean="0"/>
              <a:t>)</a:t>
            </a:r>
          </a:p>
          <a:p>
            <a:pPr lvl="1"/>
            <a:r>
              <a:rPr lang="en-US" sz="2600" dirty="0" smtClean="0"/>
              <a:t>Additional </a:t>
            </a:r>
            <a:r>
              <a:rPr lang="en-US" sz="2600" dirty="0"/>
              <a:t>questions and considerations</a:t>
            </a:r>
          </a:p>
          <a:p>
            <a:pPr lvl="2"/>
            <a:r>
              <a:rPr lang="en-US" sz="2200" dirty="0"/>
              <a:t>What are the data sources?  Target fields?</a:t>
            </a:r>
          </a:p>
          <a:p>
            <a:pPr lvl="2"/>
            <a:r>
              <a:rPr lang="en-US" sz="2200" dirty="0"/>
              <a:t>How clean is the data?</a:t>
            </a:r>
          </a:p>
          <a:p>
            <a:pPr lvl="2"/>
            <a:r>
              <a:rPr lang="en-US" sz="2200" dirty="0"/>
              <a:t>How consistent are the contents and files?  Missing or inconsistent values?</a:t>
            </a:r>
          </a:p>
          <a:p>
            <a:pPr lvl="2"/>
            <a:r>
              <a:rPr lang="en-US" sz="2200" dirty="0"/>
              <a:t>Assess the consistence of the data types – numeric, alphanumeric?</a:t>
            </a:r>
          </a:p>
          <a:p>
            <a:pPr lvl="2"/>
            <a:r>
              <a:rPr lang="en-US" sz="2200" dirty="0"/>
              <a:t>Review the contents to ensure the data makes sense</a:t>
            </a:r>
          </a:p>
          <a:p>
            <a:pPr lvl="2"/>
            <a:r>
              <a:rPr lang="en-US" sz="2200" dirty="0"/>
              <a:t>Look for evidence of systematic error</a:t>
            </a:r>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57</a:t>
            </a:fld>
            <a:endParaRPr lang="en-US" dirty="0"/>
          </a:p>
        </p:txBody>
      </p:sp>
    </p:spTree>
    <p:extLst>
      <p:ext uri="{BB962C8B-B14F-4D97-AF65-F5344CB8AC3E}">
        <p14:creationId xmlns:p14="http://schemas.microsoft.com/office/powerpoint/2010/main" val="16213254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fontScale="92500" lnSpcReduction="10000"/>
          </a:bodyPr>
          <a:lstStyle/>
          <a:p>
            <a:r>
              <a:rPr lang="en-US" dirty="0" smtClean="0"/>
              <a:t>Phase – 2: </a:t>
            </a:r>
            <a:r>
              <a:rPr lang="en-US" dirty="0"/>
              <a:t>Data Preparation </a:t>
            </a:r>
            <a:r>
              <a:rPr lang="en-US" dirty="0" smtClean="0"/>
              <a:t>(</a:t>
            </a:r>
            <a:r>
              <a:rPr lang="en-US" b="1" dirty="0"/>
              <a:t>Survey and Visualize</a:t>
            </a:r>
            <a:r>
              <a:rPr lang="en-US" dirty="0" smtClean="0"/>
              <a:t>)</a:t>
            </a:r>
          </a:p>
          <a:p>
            <a:pPr lvl="1"/>
            <a:r>
              <a:rPr lang="en-US" dirty="0"/>
              <a:t>Leverage data visualization tools to </a:t>
            </a:r>
            <a:r>
              <a:rPr lang="en-US" b="1" dirty="0"/>
              <a:t>gain an overview of the data</a:t>
            </a:r>
          </a:p>
          <a:p>
            <a:pPr lvl="1"/>
            <a:r>
              <a:rPr lang="en-US" dirty="0"/>
              <a:t>Seeing </a:t>
            </a:r>
            <a:r>
              <a:rPr lang="en-US" dirty="0" smtClean="0"/>
              <a:t>high-level patterns </a:t>
            </a:r>
            <a:r>
              <a:rPr lang="en-US" dirty="0"/>
              <a:t>in the data enables one to understand characteristics about the data very quickly</a:t>
            </a:r>
            <a:r>
              <a:rPr lang="en-US" dirty="0" smtClean="0"/>
              <a:t>. </a:t>
            </a:r>
            <a:r>
              <a:rPr lang="en-US" dirty="0" smtClean="0">
                <a:sym typeface="Wingdings" panose="05000000000000000000" pitchFamily="2" charset="2"/>
              </a:rPr>
              <a:t> simply data quality</a:t>
            </a:r>
            <a:endParaRPr lang="en-US" dirty="0"/>
          </a:p>
          <a:p>
            <a:pPr lvl="1"/>
            <a:r>
              <a:rPr lang="en-US" dirty="0" err="1" smtClean="0"/>
              <a:t>Shneiderman’s</a:t>
            </a:r>
            <a:r>
              <a:rPr lang="en-US" dirty="0" smtClean="0"/>
              <a:t> </a:t>
            </a:r>
            <a:r>
              <a:rPr lang="en-US" dirty="0"/>
              <a:t>mantra:</a:t>
            </a:r>
          </a:p>
          <a:p>
            <a:pPr lvl="2"/>
            <a:r>
              <a:rPr lang="en-US" dirty="0"/>
              <a:t>“Overview first, zoom and filter, then details-on-demand”</a:t>
            </a:r>
          </a:p>
          <a:p>
            <a:pPr lvl="2"/>
            <a:r>
              <a:rPr lang="en-US" dirty="0"/>
              <a:t>This enables the user to find areas of interest, zoom and filter to find more detailed information about a particular area, then find the detailed data in that area</a:t>
            </a:r>
          </a:p>
          <a:p>
            <a:pPr lvl="1"/>
            <a:r>
              <a:rPr lang="en-US" sz="2000" dirty="0"/>
              <a:t>Review data to ensure calculations are consistent</a:t>
            </a:r>
          </a:p>
          <a:p>
            <a:pPr lvl="1"/>
            <a:r>
              <a:rPr lang="en-US" sz="2000" dirty="0"/>
              <a:t>Does the data distribution stay consistent?</a:t>
            </a:r>
          </a:p>
          <a:p>
            <a:pPr lvl="1"/>
            <a:r>
              <a:rPr lang="en-US" sz="2000" dirty="0"/>
              <a:t>Assess the granularity of the data, the range of values, and the level of aggregation of the data</a:t>
            </a:r>
          </a:p>
          <a:p>
            <a:pPr lvl="1"/>
            <a:r>
              <a:rPr lang="en-US" sz="2000" dirty="0"/>
              <a:t>Does the data represent the population of interest?</a:t>
            </a:r>
          </a:p>
          <a:p>
            <a:pPr lvl="1"/>
            <a:r>
              <a:rPr lang="en-US" sz="2000" dirty="0"/>
              <a:t>Check time-related variables – daily, weekly, monthly?  Is this good enough?</a:t>
            </a:r>
          </a:p>
          <a:p>
            <a:pPr lvl="1"/>
            <a:r>
              <a:rPr lang="en-US" sz="2000" dirty="0"/>
              <a:t>Is the data standardized/normalized? Scales consistent?</a:t>
            </a:r>
          </a:p>
          <a:p>
            <a:pPr lvl="1"/>
            <a:r>
              <a:rPr lang="en-US" sz="2100" dirty="0"/>
              <a:t>For geospatial datasets, are state/country abbreviations consistent</a:t>
            </a:r>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58</a:t>
            </a:fld>
            <a:endParaRPr lang="en-US" dirty="0"/>
          </a:p>
        </p:txBody>
      </p:sp>
    </p:spTree>
    <p:extLst>
      <p:ext uri="{BB962C8B-B14F-4D97-AF65-F5344CB8AC3E}">
        <p14:creationId xmlns:p14="http://schemas.microsoft.com/office/powerpoint/2010/main" val="19032692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2: </a:t>
            </a:r>
            <a:r>
              <a:rPr lang="en-US" dirty="0"/>
              <a:t>Data Preparation </a:t>
            </a:r>
            <a:r>
              <a:rPr lang="en-US" dirty="0" smtClean="0"/>
              <a:t>(</a:t>
            </a:r>
            <a:r>
              <a:rPr lang="en-US" b="1" dirty="0" smtClean="0"/>
              <a:t>Common tools for data preparation</a:t>
            </a:r>
            <a:r>
              <a:rPr lang="en-US" dirty="0" smtClean="0"/>
              <a:t>)</a:t>
            </a:r>
          </a:p>
          <a:p>
            <a:pPr lvl="1"/>
            <a:r>
              <a:rPr lang="en-US" b="1" dirty="0"/>
              <a:t>Hadoop</a:t>
            </a:r>
            <a:r>
              <a:rPr lang="en-US" dirty="0"/>
              <a:t> can perform parallel ingest and analysis</a:t>
            </a:r>
          </a:p>
          <a:p>
            <a:pPr lvl="1"/>
            <a:r>
              <a:rPr lang="en-US" b="1" dirty="0"/>
              <a:t>Alpine Miner</a:t>
            </a:r>
            <a:r>
              <a:rPr lang="en-US" dirty="0"/>
              <a:t> provides a graphical user interface for creating analytic workflows</a:t>
            </a:r>
          </a:p>
          <a:p>
            <a:pPr lvl="1"/>
            <a:r>
              <a:rPr lang="en-US" b="1" dirty="0" err="1"/>
              <a:t>OpenRefine</a:t>
            </a:r>
            <a:r>
              <a:rPr lang="en-US" dirty="0"/>
              <a:t> (formerly Google Refine) is a free, open source tool for working with messy data</a:t>
            </a:r>
          </a:p>
          <a:p>
            <a:pPr lvl="1"/>
            <a:r>
              <a:rPr lang="en-US" dirty="0"/>
              <a:t>Similar to </a:t>
            </a:r>
            <a:r>
              <a:rPr lang="en-US" dirty="0" err="1"/>
              <a:t>OpenRefine</a:t>
            </a:r>
            <a:r>
              <a:rPr lang="en-US" dirty="0"/>
              <a:t>, </a:t>
            </a:r>
            <a:r>
              <a:rPr lang="en-US" b="1" dirty="0"/>
              <a:t>Data Wrangler </a:t>
            </a:r>
            <a:r>
              <a:rPr lang="en-US" dirty="0"/>
              <a:t>is an  interactive tool for data cleansing an transformation</a:t>
            </a:r>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59</a:t>
            </a:fld>
            <a:endParaRPr lang="en-US" dirty="0"/>
          </a:p>
        </p:txBody>
      </p:sp>
    </p:spTree>
    <p:extLst>
      <p:ext uri="{BB962C8B-B14F-4D97-AF65-F5344CB8AC3E}">
        <p14:creationId xmlns:p14="http://schemas.microsoft.com/office/powerpoint/2010/main" val="1125992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Model Has Changed…</a:t>
            </a:r>
            <a:endParaRPr lang="en-US" dirty="0"/>
          </a:p>
        </p:txBody>
      </p:sp>
      <p:sp>
        <p:nvSpPr>
          <p:cNvPr id="3" name="Content Placeholder 2"/>
          <p:cNvSpPr>
            <a:spLocks noGrp="1"/>
          </p:cNvSpPr>
          <p:nvPr>
            <p:ph idx="1"/>
          </p:nvPr>
        </p:nvSpPr>
        <p:spPr>
          <a:xfrm>
            <a:off x="1394033" y="1144415"/>
            <a:ext cx="9971081" cy="691503"/>
          </a:xfrm>
        </p:spPr>
        <p:txBody>
          <a:bodyPr>
            <a:normAutofit/>
          </a:bodyPr>
          <a:lstStyle/>
          <a:p>
            <a:r>
              <a:rPr lang="en-US" b="1" dirty="0">
                <a:solidFill>
                  <a:srgbClr val="800000"/>
                </a:solidFill>
              </a:rPr>
              <a:t>The Model of Generating/Consuming Data has </a:t>
            </a:r>
            <a:r>
              <a:rPr lang="en-US" b="1" dirty="0" smtClean="0">
                <a:solidFill>
                  <a:srgbClr val="800000"/>
                </a:solidFill>
              </a:rPr>
              <a:t>Changed</a:t>
            </a:r>
            <a:endParaRPr lang="en-US" b="1" dirty="0">
              <a:solidFill>
                <a:srgbClr val="800000"/>
              </a:solidFill>
            </a:endParaRP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601" y="2283690"/>
            <a:ext cx="1328224" cy="928795"/>
          </a:xfrm>
          <a:prstGeom prst="rect">
            <a:avLst/>
          </a:prstGeom>
        </p:spPr>
      </p:pic>
      <p:pic>
        <p:nvPicPr>
          <p:cNvPr id="5" name="Picture 4"/>
          <p:cNvPicPr>
            <a:picLocks noChangeAspect="1"/>
          </p:cNvPicPr>
          <p:nvPr/>
        </p:nvPicPr>
        <p:blipFill>
          <a:blip r:embed="rId3"/>
          <a:stretch>
            <a:fillRect/>
          </a:stretch>
        </p:blipFill>
        <p:spPr>
          <a:xfrm>
            <a:off x="3625059" y="2323336"/>
            <a:ext cx="1186445" cy="889149"/>
          </a:xfrm>
          <a:prstGeom prst="rect">
            <a:avLst/>
          </a:prstGeom>
        </p:spPr>
      </p:pic>
      <p:sp>
        <p:nvSpPr>
          <p:cNvPr id="6" name="TextBox 5"/>
          <p:cNvSpPr txBox="1"/>
          <p:nvPr/>
        </p:nvSpPr>
        <p:spPr>
          <a:xfrm>
            <a:off x="1742848" y="1776866"/>
            <a:ext cx="7571112" cy="369332"/>
          </a:xfrm>
          <a:prstGeom prst="rect">
            <a:avLst/>
          </a:prstGeom>
          <a:noFill/>
        </p:spPr>
        <p:txBody>
          <a:bodyPr wrap="none" rtlCol="0">
            <a:spAutoFit/>
          </a:bodyPr>
          <a:lstStyle/>
          <a:p>
            <a:r>
              <a:rPr lang="en-US" b="1" dirty="0" smtClean="0">
                <a:solidFill>
                  <a:srgbClr val="0000FF"/>
                </a:solidFill>
              </a:rPr>
              <a:t>Old Model: </a:t>
            </a:r>
            <a:r>
              <a:rPr lang="en-US" dirty="0" smtClean="0"/>
              <a:t>Few companies are generating data, all others are consuming data </a:t>
            </a:r>
            <a:endParaRPr lang="en-US" dirty="0"/>
          </a:p>
        </p:txBody>
      </p:sp>
      <p:pic>
        <p:nvPicPr>
          <p:cNvPr id="10" name="Picture 9"/>
          <p:cNvPicPr>
            <a:picLocks noChangeAspect="1"/>
          </p:cNvPicPr>
          <p:nvPr/>
        </p:nvPicPr>
        <p:blipFill>
          <a:blip r:embed="rId4"/>
          <a:stretch>
            <a:fillRect/>
          </a:stretch>
        </p:blipFill>
        <p:spPr>
          <a:xfrm>
            <a:off x="9008490" y="2371418"/>
            <a:ext cx="1669137" cy="929560"/>
          </a:xfrm>
          <a:prstGeom prst="rect">
            <a:avLst/>
          </a:prstGeom>
        </p:spPr>
      </p:pic>
      <p:sp>
        <p:nvSpPr>
          <p:cNvPr id="11" name="Right Arrow 10"/>
          <p:cNvSpPr/>
          <p:nvPr/>
        </p:nvSpPr>
        <p:spPr>
          <a:xfrm>
            <a:off x="5513425" y="2504748"/>
            <a:ext cx="2358083"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1645663" y="3875320"/>
            <a:ext cx="10289569"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smtClean="0">
                  <a:solidFill>
                    <a:srgbClr val="0000FF"/>
                  </a:solidFill>
                </a:rPr>
                <a:t>New Model: </a:t>
              </a:r>
              <a:r>
                <a:rPr lang="en-US" dirty="0" smtClean="0"/>
                <a:t>all of us are generating data, and all of us are consuming data </a:t>
              </a:r>
              <a:endParaRPr lang="en-US" dirty="0"/>
            </a:p>
          </p:txBody>
        </p:sp>
        <p:sp>
          <p:nvSpPr>
            <p:cNvPr id="12" name="Right Arrow 11"/>
            <p:cNvSpPr/>
            <p:nvPr/>
          </p:nvSpPr>
          <p:spPr>
            <a:xfrm>
              <a:off x="2277048" y="5185359"/>
              <a:ext cx="2572089"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5858765" y="4935200"/>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6</a:t>
            </a:fld>
            <a:endParaRPr lang="en-US" dirty="0"/>
          </a:p>
        </p:txBody>
      </p:sp>
    </p:spTree>
    <p:extLst>
      <p:ext uri="{BB962C8B-B14F-4D97-AF65-F5344CB8AC3E}">
        <p14:creationId xmlns:p14="http://schemas.microsoft.com/office/powerpoint/2010/main" val="4129525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3: Model Planning</a:t>
            </a:r>
          </a:p>
          <a:p>
            <a:pPr lvl="1"/>
            <a:endParaRPr lang="en-US" sz="3200" dirty="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60</a:t>
            </a:fld>
            <a:endParaRPr lang="en-US" dirty="0"/>
          </a:p>
        </p:txBody>
      </p:sp>
      <p:pic>
        <p:nvPicPr>
          <p:cNvPr id="6" name="Picture 5"/>
          <p:cNvPicPr>
            <a:picLocks noChangeAspect="1"/>
          </p:cNvPicPr>
          <p:nvPr/>
        </p:nvPicPr>
        <p:blipFill>
          <a:blip r:embed="rId2"/>
          <a:stretch>
            <a:fillRect/>
          </a:stretch>
        </p:blipFill>
        <p:spPr>
          <a:xfrm>
            <a:off x="2171164" y="1621665"/>
            <a:ext cx="7745568" cy="4953000"/>
          </a:xfrm>
          <a:prstGeom prst="rect">
            <a:avLst/>
          </a:prstGeom>
        </p:spPr>
      </p:pic>
    </p:spTree>
    <p:extLst>
      <p:ext uri="{BB962C8B-B14F-4D97-AF65-F5344CB8AC3E}">
        <p14:creationId xmlns:p14="http://schemas.microsoft.com/office/powerpoint/2010/main" val="34732158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a:t>
            </a:r>
            <a:r>
              <a:rPr lang="en-US" dirty="0" smtClean="0"/>
              <a:t>:Model Planning</a:t>
            </a:r>
          </a:p>
          <a:p>
            <a:pPr lvl="1"/>
            <a:r>
              <a:rPr lang="en-US" dirty="0" smtClean="0"/>
              <a:t>The </a:t>
            </a:r>
            <a:r>
              <a:rPr lang="en-US" dirty="0"/>
              <a:t>team identifies candidate models to apply to the data for clustering, classifying, or finding relationships in the data depending on the goal of the project</a:t>
            </a:r>
          </a:p>
          <a:p>
            <a:pPr lvl="1"/>
            <a:r>
              <a:rPr lang="en-US" dirty="0"/>
              <a:t>Activities to consider</a:t>
            </a:r>
          </a:p>
          <a:p>
            <a:pPr lvl="2"/>
            <a:r>
              <a:rPr lang="en-US" dirty="0"/>
              <a:t>Assess the structure of the data – this dictates the tools and analytic techniques for the next phase</a:t>
            </a:r>
          </a:p>
          <a:p>
            <a:pPr lvl="2"/>
            <a:r>
              <a:rPr lang="en-US" dirty="0"/>
              <a:t>Ensure the analytic techniques enable the team to meet the business objectives and accept or reject the working hypotheses</a:t>
            </a:r>
          </a:p>
          <a:p>
            <a:pPr lvl="2"/>
            <a:r>
              <a:rPr lang="en-US" dirty="0"/>
              <a:t>Determine if the situation warrants a single model or a series of techniques as part of a larger analytic workflow</a:t>
            </a:r>
          </a:p>
          <a:p>
            <a:pPr lvl="2"/>
            <a:r>
              <a:rPr lang="en-US" dirty="0"/>
              <a:t>Research and understand how other analysts have approached this kind or similar kind of problem</a:t>
            </a:r>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61</a:t>
            </a:fld>
            <a:endParaRPr lang="en-US" dirty="0"/>
          </a:p>
        </p:txBody>
      </p:sp>
    </p:spTree>
    <p:extLst>
      <p:ext uri="{BB962C8B-B14F-4D97-AF65-F5344CB8AC3E}">
        <p14:creationId xmlns:p14="http://schemas.microsoft.com/office/powerpoint/2010/main" val="37205315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Planning(Model Planning in Industry Verticals</a:t>
            </a:r>
            <a:r>
              <a:rPr lang="en-US" dirty="0" smtClean="0"/>
              <a:t>)</a:t>
            </a:r>
          </a:p>
          <a:p>
            <a:pPr lvl="1"/>
            <a:r>
              <a:rPr lang="en-US" dirty="0"/>
              <a:t>Example of other analysts approaching a similar </a:t>
            </a:r>
            <a:r>
              <a:rPr lang="en-US" dirty="0" smtClean="0"/>
              <a:t>problem</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62</a:t>
            </a:fld>
            <a:endParaRPr lang="en-US" dirty="0"/>
          </a:p>
        </p:txBody>
      </p:sp>
      <p:pic>
        <p:nvPicPr>
          <p:cNvPr id="6" name="Picture 5"/>
          <p:cNvPicPr>
            <a:picLocks noChangeAspect="1"/>
          </p:cNvPicPr>
          <p:nvPr/>
        </p:nvPicPr>
        <p:blipFill>
          <a:blip r:embed="rId2"/>
          <a:stretch>
            <a:fillRect/>
          </a:stretch>
        </p:blipFill>
        <p:spPr>
          <a:xfrm>
            <a:off x="2134143" y="2506014"/>
            <a:ext cx="9106422" cy="3133726"/>
          </a:xfrm>
          <a:prstGeom prst="rect">
            <a:avLst/>
          </a:prstGeom>
        </p:spPr>
      </p:pic>
    </p:spTree>
    <p:extLst>
      <p:ext uri="{BB962C8B-B14F-4D97-AF65-F5344CB8AC3E}">
        <p14:creationId xmlns:p14="http://schemas.microsoft.com/office/powerpoint/2010/main" val="23156300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a:t>
            </a:r>
            <a:r>
              <a:rPr lang="en-US" dirty="0" smtClean="0"/>
              <a:t>Planning(</a:t>
            </a:r>
            <a:r>
              <a:rPr lang="en-US" dirty="0"/>
              <a:t>Data Exploration </a:t>
            </a:r>
            <a:r>
              <a:rPr lang="en-US" dirty="0" smtClean="0"/>
              <a:t>and </a:t>
            </a:r>
            <a:r>
              <a:rPr lang="en-US" dirty="0"/>
              <a:t>Variable Selection</a:t>
            </a:r>
            <a:r>
              <a:rPr lang="en-US" dirty="0" smtClean="0"/>
              <a:t>)</a:t>
            </a:r>
          </a:p>
          <a:p>
            <a:pPr lvl="1"/>
            <a:r>
              <a:rPr lang="en-US" dirty="0"/>
              <a:t>Explore the data to understand the relationships among the variables to inform selection of the variables and methods</a:t>
            </a:r>
          </a:p>
          <a:p>
            <a:pPr lvl="1"/>
            <a:r>
              <a:rPr lang="en-US" dirty="0"/>
              <a:t>A common way to do this is to use data visualization tools</a:t>
            </a:r>
          </a:p>
          <a:p>
            <a:pPr lvl="1"/>
            <a:r>
              <a:rPr lang="en-US" dirty="0"/>
              <a:t>Often, stakeholders and subject matter experts may have ideas</a:t>
            </a:r>
          </a:p>
          <a:p>
            <a:pPr lvl="2"/>
            <a:r>
              <a:rPr lang="en-US" dirty="0"/>
              <a:t>For example, some hypothesis that led to the project</a:t>
            </a:r>
          </a:p>
          <a:p>
            <a:pPr lvl="1"/>
            <a:r>
              <a:rPr lang="en-US" dirty="0"/>
              <a:t>Aim for capturing the most essential predictors and variables</a:t>
            </a:r>
          </a:p>
          <a:p>
            <a:pPr lvl="2"/>
            <a:r>
              <a:rPr lang="en-US" dirty="0"/>
              <a:t>This often requires iterations and testing to identify key variables</a:t>
            </a:r>
          </a:p>
          <a:p>
            <a:pPr lvl="1"/>
            <a:r>
              <a:rPr lang="en-US" dirty="0"/>
              <a:t>If the team plans to run regression analysis, identify the candidate predictors and outcome variables of the model</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63</a:t>
            </a:fld>
            <a:endParaRPr lang="en-US" dirty="0"/>
          </a:p>
        </p:txBody>
      </p:sp>
    </p:spTree>
    <p:extLst>
      <p:ext uri="{BB962C8B-B14F-4D97-AF65-F5344CB8AC3E}">
        <p14:creationId xmlns:p14="http://schemas.microsoft.com/office/powerpoint/2010/main" val="22028934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a:t>
            </a:r>
            <a:r>
              <a:rPr lang="en-US" dirty="0" smtClean="0"/>
              <a:t>Planning(Model Selection)</a:t>
            </a:r>
          </a:p>
          <a:p>
            <a:pPr lvl="1"/>
            <a:r>
              <a:rPr lang="en-US" dirty="0"/>
              <a:t>The main goal is to choose an analytical technique, or several candidates, based on the end goal of the project</a:t>
            </a:r>
          </a:p>
          <a:p>
            <a:pPr lvl="1"/>
            <a:r>
              <a:rPr lang="en-US" dirty="0"/>
              <a:t>We observe events in the real world and attempt to construct models that emulate this behavior with a set of rules and conditions</a:t>
            </a:r>
          </a:p>
          <a:p>
            <a:pPr lvl="2"/>
            <a:r>
              <a:rPr lang="en-US" dirty="0"/>
              <a:t>A model is simply an abstraction from reality</a:t>
            </a:r>
          </a:p>
          <a:p>
            <a:pPr lvl="1"/>
            <a:r>
              <a:rPr lang="en-US" dirty="0"/>
              <a:t>Determine whether to use techniques best suited for structured data, unstructured data, or a hybrid approach</a:t>
            </a:r>
          </a:p>
          <a:p>
            <a:pPr lvl="1"/>
            <a:r>
              <a:rPr lang="en-US" dirty="0"/>
              <a:t>Teams often create initial models using statistical software packages such as R, SAS, or </a:t>
            </a:r>
            <a:r>
              <a:rPr lang="en-US" dirty="0" err="1"/>
              <a:t>Matlab</a:t>
            </a:r>
            <a:endParaRPr lang="en-US" dirty="0"/>
          </a:p>
          <a:p>
            <a:pPr lvl="2"/>
            <a:r>
              <a:rPr lang="en-US" dirty="0"/>
              <a:t>Which may have limitations when applied to very large datasets</a:t>
            </a:r>
          </a:p>
          <a:p>
            <a:pPr lvl="1"/>
            <a:r>
              <a:rPr lang="en-US" dirty="0"/>
              <a:t>The team moves to the model building phase once it has a good idea about the type of model to try</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64</a:t>
            </a:fld>
            <a:endParaRPr lang="en-US" dirty="0"/>
          </a:p>
        </p:txBody>
      </p:sp>
    </p:spTree>
    <p:extLst>
      <p:ext uri="{BB962C8B-B14F-4D97-AF65-F5344CB8AC3E}">
        <p14:creationId xmlns:p14="http://schemas.microsoft.com/office/powerpoint/2010/main" val="6915270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sz="3600" dirty="0" smtClean="0"/>
              <a:t>Phase – </a:t>
            </a:r>
            <a:r>
              <a:rPr lang="en-US" sz="3600" dirty="0"/>
              <a:t>3:Model </a:t>
            </a:r>
            <a:r>
              <a:rPr lang="en-US" sz="3600" dirty="0" smtClean="0"/>
              <a:t>Planning(common tools for Model planning phase)</a:t>
            </a:r>
          </a:p>
          <a:p>
            <a:pPr lvl="1"/>
            <a:r>
              <a:rPr lang="en-US" b="1" dirty="0"/>
              <a:t>R</a:t>
            </a:r>
            <a:r>
              <a:rPr lang="en-US" dirty="0"/>
              <a:t> has a complete set of modeling capabilities</a:t>
            </a:r>
          </a:p>
          <a:p>
            <a:pPr lvl="2"/>
            <a:r>
              <a:rPr lang="en-US" sz="1800" dirty="0"/>
              <a:t>R contains about </a:t>
            </a:r>
            <a:r>
              <a:rPr lang="en-US" sz="1800" dirty="0" smtClean="0"/>
              <a:t> approximately 8000 </a:t>
            </a:r>
            <a:r>
              <a:rPr lang="en-US" sz="1800" dirty="0"/>
              <a:t>packages for data analysis and graphical presentation </a:t>
            </a:r>
          </a:p>
          <a:p>
            <a:pPr lvl="1"/>
            <a:r>
              <a:rPr lang="en-US" b="1" dirty="0"/>
              <a:t>SQL Analysis services </a:t>
            </a:r>
            <a:r>
              <a:rPr lang="en-US" dirty="0"/>
              <a:t>can perform in-database analytics of common data mining functions, involved aggregations, and basic predictive models</a:t>
            </a:r>
          </a:p>
          <a:p>
            <a:pPr lvl="1"/>
            <a:r>
              <a:rPr lang="en-US" b="1" dirty="0"/>
              <a:t>SAS/ACCESS</a:t>
            </a:r>
            <a:r>
              <a:rPr lang="en-US" dirty="0"/>
              <a:t> provides integration between SAS and the analytics sandbox via multiple data connections</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65</a:t>
            </a:fld>
            <a:endParaRPr lang="en-US" dirty="0"/>
          </a:p>
        </p:txBody>
      </p:sp>
    </p:spTree>
    <p:extLst>
      <p:ext uri="{BB962C8B-B14F-4D97-AF65-F5344CB8AC3E}">
        <p14:creationId xmlns:p14="http://schemas.microsoft.com/office/powerpoint/2010/main" val="37316144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685" y="218941"/>
            <a:ext cx="9056916" cy="793431"/>
          </a:xfrm>
        </p:spPr>
        <p:txBody>
          <a:bodyPr>
            <a:normAutofit/>
          </a:bodyPr>
          <a:lstStyle/>
          <a:p>
            <a:r>
              <a:rPr lang="en-US" b="1" dirty="0" smtClean="0"/>
              <a:t>Data Analytics Life Cycle</a:t>
            </a:r>
            <a:endParaRPr lang="en-US" b="1" dirty="0"/>
          </a:p>
        </p:txBody>
      </p:sp>
      <p:sp>
        <p:nvSpPr>
          <p:cNvPr id="3" name="Content Placeholder 2"/>
          <p:cNvSpPr>
            <a:spLocks noGrp="1"/>
          </p:cNvSpPr>
          <p:nvPr>
            <p:ph idx="1"/>
          </p:nvPr>
        </p:nvSpPr>
        <p:spPr/>
        <p:txBody>
          <a:bodyPr>
            <a:normAutofit/>
          </a:bodyPr>
          <a:lstStyle/>
          <a:p>
            <a:r>
              <a:rPr lang="en-US" dirty="0" smtClean="0"/>
              <a:t>Phase – </a:t>
            </a:r>
            <a:r>
              <a:rPr lang="en-US" dirty="0"/>
              <a:t>3:Model </a:t>
            </a:r>
            <a:r>
              <a:rPr lang="en-US" dirty="0" smtClean="0"/>
              <a:t>Planning(Model Selection)</a:t>
            </a:r>
          </a:p>
          <a:p>
            <a:pPr lvl="1"/>
            <a:r>
              <a:rPr lang="en-US" dirty="0"/>
              <a:t>The main goal is to choose an analytical technique, or several candidates, based on the end goal of the project</a:t>
            </a:r>
          </a:p>
          <a:p>
            <a:pPr lvl="1"/>
            <a:r>
              <a:rPr lang="en-US" dirty="0"/>
              <a:t>We observe events in the real world and attempt to construct models that emulate this behavior with a set of rules and conditions</a:t>
            </a:r>
          </a:p>
          <a:p>
            <a:pPr lvl="2"/>
            <a:r>
              <a:rPr lang="en-US" dirty="0"/>
              <a:t>A model is simply an abstraction from reality</a:t>
            </a:r>
          </a:p>
          <a:p>
            <a:pPr lvl="1"/>
            <a:r>
              <a:rPr lang="en-US" dirty="0"/>
              <a:t>Determine whether to use techniques best suited for structured data, unstructured data, or a hybrid approach</a:t>
            </a:r>
          </a:p>
          <a:p>
            <a:pPr lvl="1"/>
            <a:r>
              <a:rPr lang="en-US" dirty="0"/>
              <a:t>Teams often create initial models using statistical software packages such as R, SAS, or </a:t>
            </a:r>
            <a:r>
              <a:rPr lang="en-US" dirty="0" err="1"/>
              <a:t>Matlab</a:t>
            </a:r>
            <a:endParaRPr lang="en-US" dirty="0"/>
          </a:p>
          <a:p>
            <a:pPr lvl="2"/>
            <a:r>
              <a:rPr lang="en-US" dirty="0"/>
              <a:t>Which may have limitations when applied to very large datasets</a:t>
            </a:r>
          </a:p>
          <a:p>
            <a:pPr lvl="1"/>
            <a:r>
              <a:rPr lang="en-US" dirty="0"/>
              <a:t>The team moves to the model building phase once it has a good idea about the type of model to try</a:t>
            </a:r>
          </a:p>
          <a:p>
            <a:pPr lvl="1"/>
            <a:endParaRPr lang="en-US" dirty="0"/>
          </a:p>
          <a:p>
            <a:endParaRPr lang="en-US" dirty="0" smtClean="0"/>
          </a:p>
          <a:p>
            <a:pPr lvl="1"/>
            <a:endParaRPr lang="en-US" dirty="0" smtClean="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66</a:t>
            </a:fld>
            <a:endParaRPr lang="en-US" dirty="0"/>
          </a:p>
        </p:txBody>
      </p:sp>
    </p:spTree>
    <p:extLst>
      <p:ext uri="{BB962C8B-B14F-4D97-AF65-F5344CB8AC3E}">
        <p14:creationId xmlns:p14="http://schemas.microsoft.com/office/powerpoint/2010/main" val="2057584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lvl="0"/>
            <a:endParaRPr lang="en-US" sz="3600" kern="0" dirty="0" smtClean="0">
              <a:solidFill>
                <a:srgbClr val="000000"/>
              </a:solidFill>
              <a:latin typeface="Calibri" pitchFamily="34" charset="0"/>
            </a:endParaRPr>
          </a:p>
          <a:p>
            <a:pPr lvl="0"/>
            <a:endParaRPr lang="en-US" sz="3600" kern="0" dirty="0">
              <a:solidFill>
                <a:srgbClr val="000000"/>
              </a:solidFill>
              <a:latin typeface="Calibri" pitchFamily="34" charset="0"/>
            </a:endParaRPr>
          </a:p>
          <a:p>
            <a:r>
              <a:rPr lang="en-US" sz="3600" b="1" dirty="0"/>
              <a:t>It’s the data that is too large, complex, and dynamic </a:t>
            </a:r>
            <a:r>
              <a:rPr lang="en-US" sz="3600" b="1" dirty="0" smtClean="0"/>
              <a:t>such that it is impractical for </a:t>
            </a:r>
            <a:r>
              <a:rPr lang="en-US" sz="3600" b="1" dirty="0"/>
              <a:t>any </a:t>
            </a:r>
            <a:r>
              <a:rPr lang="en-US" sz="3600" b="1" dirty="0">
                <a:solidFill>
                  <a:srgbClr val="FF0000"/>
                </a:solidFill>
              </a:rPr>
              <a:t>conventional </a:t>
            </a:r>
            <a:r>
              <a:rPr lang="en-US" sz="3600" b="1" dirty="0" smtClean="0">
                <a:solidFill>
                  <a:srgbClr val="FF0000"/>
                </a:solidFill>
              </a:rPr>
              <a:t>hardware and/or </a:t>
            </a:r>
            <a:r>
              <a:rPr lang="en-US" sz="3600" b="1" dirty="0">
                <a:solidFill>
                  <a:srgbClr val="FF0000"/>
                </a:solidFill>
              </a:rPr>
              <a:t>software tools </a:t>
            </a:r>
            <a:r>
              <a:rPr lang="en-US" sz="3600" b="1" dirty="0"/>
              <a:t>and systems</a:t>
            </a:r>
            <a:r>
              <a:rPr lang="en-US" sz="3600" b="1" dirty="0" smtClean="0"/>
              <a:t> </a:t>
            </a:r>
            <a:r>
              <a:rPr lang="en-US" sz="3600" b="1" dirty="0"/>
              <a:t>to </a:t>
            </a:r>
            <a:r>
              <a:rPr lang="en-US" sz="3600" b="1" dirty="0" smtClean="0"/>
              <a:t>manage and process. </a:t>
            </a:r>
            <a:endParaRPr lang="en-US" sz="3600" b="1" dirty="0"/>
          </a:p>
          <a:p>
            <a:endParaRPr lang="en-US" dirty="0"/>
          </a:p>
        </p:txBody>
      </p:sp>
      <p:sp>
        <p:nvSpPr>
          <p:cNvPr id="4" name="Date Placeholder 3"/>
          <p:cNvSpPr>
            <a:spLocks noGrp="1"/>
          </p:cNvSpPr>
          <p:nvPr>
            <p:ph type="dt" sz="half" idx="10"/>
          </p:nvPr>
        </p:nvSpPr>
        <p:spPr/>
        <p:txBody>
          <a:bodyPr/>
          <a:lstStyle/>
          <a:p>
            <a:fld id="{2AAC91D7-887E-420E-94D4-98AC951BC3D0}" type="datetime3">
              <a:rPr lang="en-US" sz="1600" b="1" smtClean="0">
                <a:solidFill>
                  <a:srgbClr val="7030A0"/>
                </a:solidFill>
              </a:rPr>
              <a:t>21 January 2019</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67</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What is Big Data?</a:t>
            </a:r>
            <a:endParaRPr lang="en-US" b="1" dirty="0">
              <a:solidFill>
                <a:srgbClr val="C00000"/>
              </a:solidFill>
            </a:endParaRPr>
          </a:p>
        </p:txBody>
      </p:sp>
      <p:sp>
        <p:nvSpPr>
          <p:cNvPr id="3" name="Content Placeholder 2"/>
          <p:cNvSpPr>
            <a:spLocks noGrp="1"/>
          </p:cNvSpPr>
          <p:nvPr>
            <p:ph idx="1"/>
          </p:nvPr>
        </p:nvSpPr>
        <p:spPr/>
        <p:txBody>
          <a:bodyPr>
            <a:normAutofit/>
          </a:bodyPr>
          <a:lstStyle/>
          <a:p>
            <a:pPr algn="just"/>
            <a:r>
              <a:rPr lang="en-US" sz="3600" b="1" dirty="0"/>
              <a:t>Big data</a:t>
            </a:r>
            <a:r>
              <a:rPr lang="en-US" sz="3600" dirty="0"/>
              <a:t> is the term for a collection of data sets so large and complex that it becomes difficult to process using on-hand database management tools or traditional data processing applications. </a:t>
            </a:r>
          </a:p>
          <a:p>
            <a:pPr algn="just"/>
            <a:endParaRPr lang="en-US" sz="3600" dirty="0"/>
          </a:p>
          <a:p>
            <a:pPr algn="just"/>
            <a:r>
              <a:rPr lang="en-US" sz="3600" dirty="0"/>
              <a:t>The challenges that we face with </a:t>
            </a:r>
            <a:r>
              <a:rPr lang="en-US" sz="3600" dirty="0" smtClean="0"/>
              <a:t>DBMS </a:t>
            </a:r>
            <a:r>
              <a:rPr lang="en-US" sz="3600" dirty="0"/>
              <a:t>tools and other </a:t>
            </a:r>
            <a:r>
              <a:rPr lang="en-US" sz="3600" dirty="0" smtClean="0"/>
              <a:t>technologies </a:t>
            </a:r>
            <a:r>
              <a:rPr lang="en-US" sz="3600" dirty="0"/>
              <a:t>is </a:t>
            </a:r>
            <a:r>
              <a:rPr lang="en-US" sz="3600" dirty="0">
                <a:solidFill>
                  <a:srgbClr val="FF0000"/>
                </a:solidFill>
              </a:rPr>
              <a:t>capture, curation, storage, search, sharing, transfer, analysis, and visualization. </a:t>
            </a:r>
            <a:endParaRPr lang="en-US" sz="3600" kern="0" dirty="0" smtClean="0">
              <a:solidFill>
                <a:srgbClr val="FF0000"/>
              </a:solidFill>
              <a:latin typeface="Calibri" pitchFamily="34" charset="0"/>
            </a:endParaRPr>
          </a:p>
          <a:p>
            <a:pPr lvl="0"/>
            <a:endParaRPr lang="en-US" sz="3600" kern="0" dirty="0">
              <a:solidFill>
                <a:srgbClr val="000000"/>
              </a:solidFill>
              <a:latin typeface="Calibri" pitchFamily="34" charset="0"/>
            </a:endParaRPr>
          </a:p>
          <a:p>
            <a:endParaRPr lang="en-US" dirty="0"/>
          </a:p>
        </p:txBody>
      </p:sp>
      <p:sp>
        <p:nvSpPr>
          <p:cNvPr id="4" name="Date Placeholder 3"/>
          <p:cNvSpPr>
            <a:spLocks noGrp="1"/>
          </p:cNvSpPr>
          <p:nvPr>
            <p:ph type="dt" sz="half" idx="10"/>
          </p:nvPr>
        </p:nvSpPr>
        <p:spPr/>
        <p:txBody>
          <a:bodyPr/>
          <a:lstStyle/>
          <a:p>
            <a:fld id="{50A3B40E-9E2A-4FEC-96BB-38F58C212310}" type="datetime3">
              <a:rPr lang="en-US" sz="1600" b="1" smtClean="0">
                <a:solidFill>
                  <a:srgbClr val="7030A0"/>
                </a:solidFill>
              </a:rPr>
              <a:t>21 January 2019</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68</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705600" y="3115747"/>
            <a:ext cx="43688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smtClean="0"/>
          </a:p>
          <a:p>
            <a:pPr algn="ctr"/>
            <a:endParaRPr lang="en-US" sz="2400" b="1" dirty="0"/>
          </a:p>
          <a:p>
            <a:pPr algn="ctr"/>
            <a:r>
              <a:rPr lang="en-US" sz="2400" b="1" dirty="0" smtClean="0"/>
              <a:t>Big Data: </a:t>
            </a:r>
          </a:p>
          <a:p>
            <a:pPr algn="ctr"/>
            <a:r>
              <a:rPr lang="en-US" sz="2400" b="1" dirty="0" smtClean="0"/>
              <a:t>Batch Processing &amp; </a:t>
            </a:r>
          </a:p>
          <a:p>
            <a:pPr algn="ctr"/>
            <a:r>
              <a:rPr lang="en-US" sz="2400" b="1" dirty="0" smtClean="0"/>
              <a:t>Distributed Data Store</a:t>
            </a:r>
          </a:p>
          <a:p>
            <a:pPr algn="ctr"/>
            <a:r>
              <a:rPr lang="en-US" dirty="0" err="1" smtClean="0"/>
              <a:t>Hadoop</a:t>
            </a:r>
            <a:r>
              <a:rPr lang="en-US" dirty="0" smtClean="0"/>
              <a:t>/Spark; </a:t>
            </a:r>
            <a:r>
              <a:rPr lang="en-US" dirty="0" err="1" smtClean="0"/>
              <a:t>HBase</a:t>
            </a:r>
            <a:r>
              <a:rPr lang="en-US" dirty="0" smtClean="0"/>
              <a:t>/Cassandra</a:t>
            </a:r>
          </a:p>
          <a:p>
            <a:pPr algn="ctr"/>
            <a:endParaRPr lang="en-US" dirty="0"/>
          </a:p>
        </p:txBody>
      </p:sp>
      <p:sp>
        <p:nvSpPr>
          <p:cNvPr id="7" name="Rectangle 6"/>
          <p:cNvSpPr/>
          <p:nvPr/>
        </p:nvSpPr>
        <p:spPr>
          <a:xfrm>
            <a:off x="1455313" y="2658547"/>
            <a:ext cx="2552232"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smtClean="0"/>
              <a:t>BI Reporting</a:t>
            </a:r>
          </a:p>
          <a:p>
            <a:pPr algn="ctr"/>
            <a:r>
              <a:rPr lang="en-US" sz="2000" b="1" dirty="0" smtClean="0"/>
              <a:t>OLAP &amp; </a:t>
            </a:r>
          </a:p>
          <a:p>
            <a:pPr algn="ctr"/>
            <a:r>
              <a:rPr lang="en-US" sz="2000" b="1" dirty="0" err="1" smtClean="0"/>
              <a:t>Dataware</a:t>
            </a:r>
            <a:r>
              <a:rPr lang="en-US" sz="2000" b="1" dirty="0" smtClean="0"/>
              <a:t> house</a:t>
            </a:r>
          </a:p>
          <a:p>
            <a:pPr algn="ctr"/>
            <a:endParaRPr lang="en-US" sz="1100" dirty="0"/>
          </a:p>
          <a:p>
            <a:pPr algn="ctr"/>
            <a:r>
              <a:rPr lang="en-US" sz="1600" dirty="0" smtClean="0"/>
              <a:t>Business Objects, SAS, </a:t>
            </a:r>
            <a:r>
              <a:rPr lang="en-US" sz="1600" dirty="0" err="1" smtClean="0"/>
              <a:t>Informatica</a:t>
            </a:r>
            <a:r>
              <a:rPr lang="en-US" sz="1600" dirty="0" smtClean="0"/>
              <a:t>, </a:t>
            </a:r>
            <a:r>
              <a:rPr lang="en-US" sz="1600" dirty="0" err="1" smtClean="0"/>
              <a:t>Cognos</a:t>
            </a:r>
            <a:r>
              <a:rPr lang="en-US" sz="1600" dirty="0" smtClean="0"/>
              <a:t> other SQL Reporting Tools</a:t>
            </a:r>
            <a:endParaRPr lang="en-US" sz="1100" dirty="0"/>
          </a:p>
        </p:txBody>
      </p:sp>
      <p:sp>
        <p:nvSpPr>
          <p:cNvPr id="8" name="Rectangle 7"/>
          <p:cNvSpPr/>
          <p:nvPr/>
        </p:nvSpPr>
        <p:spPr>
          <a:xfrm>
            <a:off x="4278488" y="1308114"/>
            <a:ext cx="3747913"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smtClean="0"/>
          </a:p>
          <a:p>
            <a:pPr algn="ctr"/>
            <a:r>
              <a:rPr lang="en-US" sz="2400" b="1" dirty="0" smtClean="0"/>
              <a:t>Interactive Business Intelligence &amp;  </a:t>
            </a:r>
          </a:p>
          <a:p>
            <a:pPr algn="ctr"/>
            <a:r>
              <a:rPr lang="en-US" sz="2400" b="1" dirty="0" smtClean="0"/>
              <a:t>In-memory RDBMS</a:t>
            </a:r>
          </a:p>
          <a:p>
            <a:endParaRPr lang="en-US" sz="2400" dirty="0" smtClean="0"/>
          </a:p>
          <a:p>
            <a:r>
              <a:rPr lang="en-US" dirty="0" smtClean="0"/>
              <a:t> </a:t>
            </a:r>
            <a:r>
              <a:rPr lang="en-US" dirty="0" err="1" smtClean="0"/>
              <a:t>QliqView</a:t>
            </a:r>
            <a:r>
              <a:rPr lang="en-US" dirty="0" smtClean="0"/>
              <a:t>, Tableau, HANA</a:t>
            </a:r>
          </a:p>
          <a:p>
            <a:pPr algn="ctr"/>
            <a:endParaRPr lang="en-US" sz="2400" b="1" dirty="0" smtClean="0"/>
          </a:p>
          <a:p>
            <a:pPr algn="ctr"/>
            <a:endParaRPr lang="en-US" dirty="0"/>
          </a:p>
        </p:txBody>
      </p:sp>
      <p:sp>
        <p:nvSpPr>
          <p:cNvPr id="9" name="Rectangle 8"/>
          <p:cNvSpPr/>
          <p:nvPr/>
        </p:nvSpPr>
        <p:spPr>
          <a:xfrm>
            <a:off x="8421509" y="1600214"/>
            <a:ext cx="3160891"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smtClean="0"/>
          </a:p>
          <a:p>
            <a:pPr algn="ctr"/>
            <a:r>
              <a:rPr lang="en-US" sz="2400" b="1" dirty="0" smtClean="0"/>
              <a:t>Big Data:</a:t>
            </a:r>
          </a:p>
          <a:p>
            <a:pPr algn="ctr"/>
            <a:r>
              <a:rPr lang="en-US" sz="2400" b="1" dirty="0" smtClean="0"/>
              <a:t>Real Time &amp;</a:t>
            </a:r>
          </a:p>
          <a:p>
            <a:pPr algn="ctr"/>
            <a:r>
              <a:rPr lang="en-US" sz="2400" b="1" dirty="0" smtClean="0"/>
              <a:t>Single View</a:t>
            </a:r>
            <a:endParaRPr lang="en-US" sz="2400" b="1" dirty="0"/>
          </a:p>
          <a:p>
            <a:pPr algn="ctr"/>
            <a:endParaRPr lang="en-US" sz="2000" dirty="0" smtClean="0"/>
          </a:p>
          <a:p>
            <a:pPr algn="ctr"/>
            <a:r>
              <a:rPr lang="en-US" dirty="0" smtClean="0"/>
              <a:t>Graph Databases</a:t>
            </a:r>
          </a:p>
          <a:p>
            <a:pPr algn="ctr"/>
            <a:endParaRPr lang="en-US" dirty="0"/>
          </a:p>
        </p:txBody>
      </p:sp>
      <p:sp>
        <p:nvSpPr>
          <p:cNvPr id="10" name="Title 1"/>
          <p:cNvSpPr>
            <a:spLocks noGrp="1"/>
          </p:cNvSpPr>
          <p:nvPr>
            <p:ph type="title"/>
          </p:nvPr>
        </p:nvSpPr>
        <p:spPr>
          <a:xfrm>
            <a:off x="1548594" y="274767"/>
            <a:ext cx="8638595" cy="592666"/>
          </a:xfrm>
        </p:spPr>
        <p:txBody>
          <a:bodyPr>
            <a:noAutofit/>
          </a:bodyPr>
          <a:lstStyle/>
          <a:p>
            <a:r>
              <a:rPr lang="en-US" sz="2800" b="1" dirty="0" smtClean="0">
                <a:solidFill>
                  <a:srgbClr val="C00000"/>
                </a:solidFill>
              </a:rPr>
              <a:t>The Evolution of Business Intelligence</a:t>
            </a:r>
            <a:endParaRPr lang="en-US" sz="2800" b="1" dirty="0">
              <a:solidFill>
                <a:srgbClr val="C00000"/>
              </a:solidFill>
            </a:endParaRPr>
          </a:p>
        </p:txBody>
      </p:sp>
      <p:sp>
        <p:nvSpPr>
          <p:cNvPr id="11" name="TextBox 10"/>
          <p:cNvSpPr txBox="1"/>
          <p:nvPr/>
        </p:nvSpPr>
        <p:spPr>
          <a:xfrm>
            <a:off x="1566057" y="5350916"/>
            <a:ext cx="992901" cy="461665"/>
          </a:xfrm>
          <a:prstGeom prst="rect">
            <a:avLst/>
          </a:prstGeom>
          <a:noFill/>
        </p:spPr>
        <p:txBody>
          <a:bodyPr wrap="none" rtlCol="0">
            <a:spAutoFit/>
          </a:bodyPr>
          <a:lstStyle/>
          <a:p>
            <a:r>
              <a:rPr lang="en-US" sz="2400" b="1" dirty="0" smtClean="0"/>
              <a:t>1990’s</a:t>
            </a:r>
            <a:endParaRPr lang="en-US" sz="2400" b="1" dirty="0"/>
          </a:p>
        </p:txBody>
      </p:sp>
      <p:sp>
        <p:nvSpPr>
          <p:cNvPr id="12" name="TextBox 11"/>
          <p:cNvSpPr txBox="1"/>
          <p:nvPr/>
        </p:nvSpPr>
        <p:spPr>
          <a:xfrm>
            <a:off x="5472013" y="5350919"/>
            <a:ext cx="992901" cy="461665"/>
          </a:xfrm>
          <a:prstGeom prst="rect">
            <a:avLst/>
          </a:prstGeom>
          <a:noFill/>
        </p:spPr>
        <p:txBody>
          <a:bodyPr wrap="none" rtlCol="0">
            <a:spAutoFit/>
          </a:bodyPr>
          <a:lstStyle/>
          <a:p>
            <a:r>
              <a:rPr lang="en-US" sz="2400" b="1" dirty="0" smtClean="0"/>
              <a:t>2000’s</a:t>
            </a:r>
            <a:endParaRPr lang="en-US" sz="2400" b="1" dirty="0"/>
          </a:p>
        </p:txBody>
      </p:sp>
      <p:sp>
        <p:nvSpPr>
          <p:cNvPr id="13" name="TextBox 12"/>
          <p:cNvSpPr txBox="1"/>
          <p:nvPr/>
        </p:nvSpPr>
        <p:spPr>
          <a:xfrm>
            <a:off x="9418421" y="5350919"/>
            <a:ext cx="992901" cy="461665"/>
          </a:xfrm>
          <a:prstGeom prst="rect">
            <a:avLst/>
          </a:prstGeom>
          <a:noFill/>
        </p:spPr>
        <p:txBody>
          <a:bodyPr wrap="none" rtlCol="0">
            <a:spAutoFit/>
          </a:bodyPr>
          <a:lstStyle/>
          <a:p>
            <a:r>
              <a:rPr lang="en-US" sz="2400" b="1" dirty="0" smtClean="0"/>
              <a:t>2010’s</a:t>
            </a:r>
            <a:endParaRPr lang="en-US" sz="2400" b="1" dirty="0"/>
          </a:p>
        </p:txBody>
      </p:sp>
      <p:cxnSp>
        <p:nvCxnSpPr>
          <p:cNvPr id="3" name="Straight Arrow Connector 2"/>
          <p:cNvCxnSpPr>
            <a:stCxn id="7" idx="0"/>
          </p:cNvCxnSpPr>
          <p:nvPr/>
        </p:nvCxnSpPr>
        <p:spPr>
          <a:xfrm flipV="1">
            <a:off x="2731429" y="1752601"/>
            <a:ext cx="1547058"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335485" y="1916668"/>
            <a:ext cx="764953" cy="369332"/>
          </a:xfrm>
          <a:prstGeom prst="rect">
            <a:avLst/>
          </a:prstGeom>
          <a:noFill/>
        </p:spPr>
        <p:txBody>
          <a:bodyPr wrap="none" rtlCol="0">
            <a:spAutoFit/>
          </a:bodyPr>
          <a:lstStyle/>
          <a:p>
            <a:r>
              <a:rPr lang="en-US" dirty="0" smtClean="0"/>
              <a:t>Speed</a:t>
            </a:r>
            <a:endParaRPr lang="en-US" dirty="0"/>
          </a:p>
        </p:txBody>
      </p:sp>
      <p:cxnSp>
        <p:nvCxnSpPr>
          <p:cNvPr id="17" name="Straight Arrow Connector 16"/>
          <p:cNvCxnSpPr>
            <a:stCxn id="7" idx="3"/>
            <a:endCxn id="14" idx="1"/>
          </p:cNvCxnSpPr>
          <p:nvPr/>
        </p:nvCxnSpPr>
        <p:spPr>
          <a:xfrm>
            <a:off x="4007545" y="3742281"/>
            <a:ext cx="2698055"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573230" y="3927528"/>
            <a:ext cx="665247" cy="369332"/>
          </a:xfrm>
          <a:prstGeom prst="rect">
            <a:avLst/>
          </a:prstGeom>
          <a:noFill/>
        </p:spPr>
        <p:txBody>
          <a:bodyPr wrap="none" rtlCol="0">
            <a:spAutoFit/>
          </a:bodyPr>
          <a:lstStyle/>
          <a:p>
            <a:r>
              <a:rPr lang="en-US" dirty="0" smtClean="0"/>
              <a:t>Scale</a:t>
            </a:r>
            <a:endParaRPr lang="en-US" dirty="0"/>
          </a:p>
        </p:txBody>
      </p:sp>
      <p:cxnSp>
        <p:nvCxnSpPr>
          <p:cNvPr id="28" name="Straight Arrow Connector 27"/>
          <p:cNvCxnSpPr>
            <a:stCxn id="8" idx="3"/>
            <a:endCxn id="9" idx="1"/>
          </p:cNvCxnSpPr>
          <p:nvPr/>
        </p:nvCxnSpPr>
        <p:spPr>
          <a:xfrm>
            <a:off x="8026401" y="2391848"/>
            <a:ext cx="395108"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11074400" y="3767680"/>
            <a:ext cx="508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950226" y="2124115"/>
            <a:ext cx="665247" cy="369332"/>
          </a:xfrm>
          <a:prstGeom prst="rect">
            <a:avLst/>
          </a:prstGeom>
          <a:noFill/>
        </p:spPr>
        <p:txBody>
          <a:bodyPr wrap="none" rtlCol="0">
            <a:spAutoFit/>
          </a:bodyPr>
          <a:lstStyle/>
          <a:p>
            <a:r>
              <a:rPr lang="en-US" dirty="0" smtClean="0"/>
              <a:t>Scale</a:t>
            </a:r>
            <a:endParaRPr lang="en-US" dirty="0"/>
          </a:p>
        </p:txBody>
      </p:sp>
      <p:sp>
        <p:nvSpPr>
          <p:cNvPr id="32" name="TextBox 31"/>
          <p:cNvSpPr txBox="1"/>
          <p:nvPr/>
        </p:nvSpPr>
        <p:spPr>
          <a:xfrm>
            <a:off x="11090015" y="3913214"/>
            <a:ext cx="764953" cy="369332"/>
          </a:xfrm>
          <a:prstGeom prst="rect">
            <a:avLst/>
          </a:prstGeom>
          <a:noFill/>
        </p:spPr>
        <p:txBody>
          <a:bodyPr wrap="none" rtlCol="0">
            <a:spAutoFit/>
          </a:bodyPr>
          <a:lstStyle/>
          <a:p>
            <a:r>
              <a:rPr lang="en-US" dirty="0" smtClean="0"/>
              <a:t>Speed</a:t>
            </a:r>
            <a:endParaRPr lang="en-US" dirty="0"/>
          </a:p>
        </p:txBody>
      </p:sp>
    </p:spTree>
    <p:extLst>
      <p:ext uri="{BB962C8B-B14F-4D97-AF65-F5344CB8AC3E}">
        <p14:creationId xmlns:p14="http://schemas.microsoft.com/office/powerpoint/2010/main" val="1831077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828" y="1062038"/>
            <a:ext cx="10573555" cy="5145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C00000"/>
                </a:solidFill>
              </a:rPr>
              <a:t>Why Big data</a:t>
            </a:r>
            <a:endParaRPr lang="en-IN" b="1" dirty="0">
              <a:solidFill>
                <a:srgbClr val="C00000"/>
              </a:solidFill>
            </a:endParaRPr>
          </a:p>
        </p:txBody>
      </p:sp>
      <p:sp>
        <p:nvSpPr>
          <p:cNvPr id="3" name="Content Placeholder 2"/>
          <p:cNvSpPr>
            <a:spLocks noGrp="1"/>
          </p:cNvSpPr>
          <p:nvPr>
            <p:ph idx="1"/>
          </p:nvPr>
        </p:nvSpPr>
        <p:spPr/>
        <p:txBody>
          <a:bodyPr/>
          <a:lstStyle/>
          <a:p>
            <a:r>
              <a:rPr lang="en-US" altLang="en-US" dirty="0">
                <a:latin typeface="Calibri" pitchFamily="34" charset="0"/>
              </a:rPr>
              <a:t>Key enablers for the appearance and growth of ‘Big-Data’ are:</a:t>
            </a:r>
          </a:p>
          <a:p>
            <a:pPr lvl="1">
              <a:buFont typeface="Arial" panose="02080604020202020204" charset="0"/>
              <a:buChar char="+"/>
            </a:pPr>
            <a:endParaRPr lang="en-US" altLang="en-US" dirty="0" smtClean="0">
              <a:solidFill>
                <a:schemeClr val="accent2"/>
              </a:solidFill>
              <a:latin typeface="Calibri" pitchFamily="34" charset="0"/>
            </a:endParaRPr>
          </a:p>
          <a:p>
            <a:pPr lvl="1">
              <a:buFont typeface="Arial" panose="02080604020202020204" charset="0"/>
              <a:buChar char="+"/>
            </a:pPr>
            <a:r>
              <a:rPr lang="en-US" altLang="en-US" dirty="0" smtClean="0">
                <a:solidFill>
                  <a:schemeClr val="tx1">
                    <a:lumMod val="95000"/>
                    <a:lumOff val="5000"/>
                  </a:schemeClr>
                </a:solidFill>
                <a:latin typeface="Calibri" pitchFamily="34" charset="0"/>
              </a:rPr>
              <a:t>Increase </a:t>
            </a:r>
            <a:r>
              <a:rPr lang="en-US" altLang="en-US" dirty="0">
                <a:solidFill>
                  <a:schemeClr val="tx1">
                    <a:lumMod val="95000"/>
                    <a:lumOff val="5000"/>
                  </a:schemeClr>
                </a:solidFill>
                <a:latin typeface="Calibri" pitchFamily="34" charset="0"/>
              </a:rPr>
              <a:t>in </a:t>
            </a:r>
            <a:r>
              <a:rPr lang="en-US" altLang="en-US" dirty="0">
                <a:solidFill>
                  <a:srgbClr val="FF0000"/>
                </a:solidFill>
                <a:latin typeface="Calibri" pitchFamily="34" charset="0"/>
              </a:rPr>
              <a:t>storage capabilities</a:t>
            </a:r>
          </a:p>
          <a:p>
            <a:pPr lvl="1">
              <a:buFont typeface="Arial" panose="02080604020202020204" charset="0"/>
              <a:buChar char="+"/>
            </a:pPr>
            <a:r>
              <a:rPr lang="en-US" altLang="en-US" dirty="0">
                <a:solidFill>
                  <a:schemeClr val="tx1">
                    <a:lumMod val="95000"/>
                    <a:lumOff val="5000"/>
                  </a:schemeClr>
                </a:solidFill>
                <a:latin typeface="Calibri" pitchFamily="34" charset="0"/>
              </a:rPr>
              <a:t>Increase in </a:t>
            </a:r>
            <a:r>
              <a:rPr lang="en-US" altLang="en-US" dirty="0">
                <a:solidFill>
                  <a:srgbClr val="FF0000"/>
                </a:solidFill>
                <a:latin typeface="Calibri" pitchFamily="34" charset="0"/>
              </a:rPr>
              <a:t>processing power</a:t>
            </a:r>
          </a:p>
          <a:p>
            <a:pPr lvl="1">
              <a:buFont typeface="Arial" panose="02080604020202020204" charset="0"/>
              <a:buChar char="+"/>
            </a:pPr>
            <a:r>
              <a:rPr lang="en-US" altLang="en-US" dirty="0">
                <a:solidFill>
                  <a:srgbClr val="FF0000"/>
                </a:solidFill>
                <a:latin typeface="Calibri" pitchFamily="34" charset="0"/>
              </a:rPr>
              <a:t>Availability</a:t>
            </a:r>
            <a:r>
              <a:rPr lang="en-US" altLang="en-US" dirty="0">
                <a:solidFill>
                  <a:schemeClr val="tx1">
                    <a:lumMod val="95000"/>
                    <a:lumOff val="5000"/>
                  </a:schemeClr>
                </a:solidFill>
                <a:latin typeface="Calibri" pitchFamily="34" charset="0"/>
              </a:rPr>
              <a:t> of data</a:t>
            </a:r>
          </a:p>
          <a:p>
            <a:endParaRPr lang="en-IN" dirty="0">
              <a:solidFill>
                <a:schemeClr val="tx1">
                  <a:lumMod val="95000"/>
                  <a:lumOff val="5000"/>
                </a:schemeClr>
              </a:solidFill>
            </a:endParaRPr>
          </a:p>
        </p:txBody>
      </p:sp>
      <p:sp>
        <p:nvSpPr>
          <p:cNvPr id="4" name="Date Placeholder 3"/>
          <p:cNvSpPr>
            <a:spLocks noGrp="1"/>
          </p:cNvSpPr>
          <p:nvPr>
            <p:ph type="dt" sz="half" idx="10"/>
          </p:nvPr>
        </p:nvSpPr>
        <p:spPr/>
        <p:txBody>
          <a:bodyPr/>
          <a:lstStyle/>
          <a:p>
            <a:fld id="{650A6307-85AD-419A-92F3-E6F0AD70FF41}"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Big Data</a:t>
            </a:r>
            <a:endParaRPr lang="en-US" dirty="0"/>
          </a:p>
        </p:txBody>
      </p:sp>
      <p:sp>
        <p:nvSpPr>
          <p:cNvPr id="3" name="Content Placeholder 2"/>
          <p:cNvSpPr>
            <a:spLocks noGrp="1"/>
          </p:cNvSpPr>
          <p:nvPr>
            <p:ph idx="1"/>
          </p:nvPr>
        </p:nvSpPr>
        <p:spPr/>
        <p:txBody>
          <a:bodyPr/>
          <a:lstStyle/>
          <a:p>
            <a:r>
              <a:rPr lang="en-US" dirty="0" smtClean="0"/>
              <a:t>Types of available data</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71</a:t>
            </a:fld>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767357"/>
            <a:ext cx="10534919" cy="453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Characteristics of Big Data</a:t>
            </a:r>
            <a:endParaRPr lang="en-US" b="1" dirty="0">
              <a:solidFill>
                <a:srgbClr val="C00000"/>
              </a:solidFill>
            </a:endParaRPr>
          </a:p>
        </p:txBody>
      </p:sp>
      <p:sp>
        <p:nvSpPr>
          <p:cNvPr id="4" name="Date Placeholder 3"/>
          <p:cNvSpPr>
            <a:spLocks noGrp="1"/>
          </p:cNvSpPr>
          <p:nvPr>
            <p:ph type="dt" sz="half" idx="10"/>
          </p:nvPr>
        </p:nvSpPr>
        <p:spPr/>
        <p:txBody>
          <a:bodyPr/>
          <a:lstStyle/>
          <a:p>
            <a:fld id="{B5FF42FE-527A-4D68-AC74-C8515A538C17}" type="datetime3">
              <a:rPr lang="en-US" sz="1600" b="1" smtClean="0">
                <a:solidFill>
                  <a:srgbClr val="7030A0"/>
                </a:solidFill>
              </a:rPr>
              <a:t>21 January 2019</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72</a:t>
            </a:fld>
            <a:endParaRPr lang="en-US" sz="2000" dirty="0">
              <a:solidFill>
                <a:srgbClr val="7030A0"/>
              </a:solidFill>
            </a:endParaRPr>
          </a:p>
        </p:txBody>
      </p:sp>
      <p:sp>
        <p:nvSpPr>
          <p:cNvPr id="3" name="Content Placeholder 2"/>
          <p:cNvSpPr>
            <a:spLocks noGrp="1"/>
          </p:cNvSpPr>
          <p:nvPr>
            <p:ph idx="1"/>
          </p:nvPr>
        </p:nvSpPr>
        <p:spPr/>
        <p:txBody>
          <a:bodyPr/>
          <a:lstStyle/>
          <a:p>
            <a:endParaRPr lang="en-US"/>
          </a:p>
        </p:txBody>
      </p:sp>
      <p:pic>
        <p:nvPicPr>
          <p:cNvPr id="7171" name="Picture 3" descr="C:\Users\admin\Desktop\The+5+Vs+of+Big+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192" y="1047750"/>
            <a:ext cx="10586433" cy="51727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73</a:t>
            </a:fld>
            <a:endParaRPr lang="en-US" dirty="0"/>
          </a:p>
        </p:txBody>
      </p:sp>
      <p:pic>
        <p:nvPicPr>
          <p:cNvPr id="8195" name="Picture 3" descr="C:\Users\admin\Desktop\The5VsExcelacom-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275009"/>
            <a:ext cx="10431887" cy="49454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Volume: </a:t>
            </a:r>
            <a:r>
              <a:rPr lang="en-US" dirty="0"/>
              <a:t>The amount of data </a:t>
            </a:r>
            <a:r>
              <a:rPr lang="en-US" dirty="0" smtClean="0"/>
              <a:t>generated every second.</a:t>
            </a:r>
          </a:p>
          <a:p>
            <a:pPr lvl="1"/>
            <a:r>
              <a:rPr lang="en-US" dirty="0" smtClean="0"/>
              <a:t>Terabytes, Zettabytes  </a:t>
            </a:r>
            <a:r>
              <a:rPr lang="en-US" dirty="0" smtClean="0">
                <a:sym typeface="Wingdings" charset="2"/>
              </a:rPr>
              <a:t> Brontobytes (now)</a:t>
            </a:r>
          </a:p>
          <a:p>
            <a:pPr lvl="1"/>
            <a:r>
              <a:rPr lang="en-US" dirty="0" smtClean="0">
                <a:sym typeface="Wingdings" charset="2"/>
              </a:rPr>
              <a:t>Time to 2008 data generated   ~ every minute data generation</a:t>
            </a:r>
            <a:endParaRPr lang="en-US" dirty="0"/>
          </a:p>
          <a:p>
            <a:r>
              <a:rPr lang="en-US" dirty="0" smtClean="0"/>
              <a:t>Velocity: </a:t>
            </a:r>
            <a:r>
              <a:rPr lang="en-US" dirty="0"/>
              <a:t>Speed-issues to consider:</a:t>
            </a:r>
          </a:p>
          <a:p>
            <a:pPr lvl="1"/>
            <a:r>
              <a:rPr lang="en-US" dirty="0"/>
              <a:t>How fast is the data available for analysis?</a:t>
            </a:r>
          </a:p>
          <a:p>
            <a:pPr lvl="1"/>
            <a:r>
              <a:rPr lang="en-US" dirty="0"/>
              <a:t>How fast can we do something with </a:t>
            </a:r>
            <a:r>
              <a:rPr lang="en-US" dirty="0" smtClean="0"/>
              <a:t>it</a:t>
            </a:r>
          </a:p>
          <a:p>
            <a:r>
              <a:rPr lang="en-US" dirty="0"/>
              <a:t>Variety : Different kinds of data:</a:t>
            </a:r>
          </a:p>
          <a:p>
            <a:pPr lvl="1"/>
            <a:r>
              <a:rPr lang="en-US" dirty="0"/>
              <a:t>structured</a:t>
            </a:r>
          </a:p>
          <a:p>
            <a:pPr lvl="1"/>
            <a:r>
              <a:rPr lang="en-US" dirty="0"/>
              <a:t>semi-structured</a:t>
            </a:r>
          </a:p>
          <a:p>
            <a:pPr lvl="1"/>
            <a:r>
              <a:rPr lang="en-US" dirty="0" smtClean="0"/>
              <a:t>Unstructured</a:t>
            </a:r>
          </a:p>
          <a:p>
            <a:r>
              <a:rPr lang="en-US" dirty="0" smtClean="0"/>
              <a:t>Veracity: Trustworthiness of data</a:t>
            </a:r>
          </a:p>
          <a:p>
            <a:pPr lvl="1"/>
            <a:r>
              <a:rPr lang="en-US" dirty="0" smtClean="0"/>
              <a:t>With many forms of big data quality and accuracy are less controllable</a:t>
            </a:r>
          </a:p>
          <a:p>
            <a:pPr lvl="1"/>
            <a:r>
              <a:rPr lang="en-US" dirty="0" smtClean="0"/>
              <a:t>Example: Twitter post with hash tags, abbreviations, typos and colloquial speech </a:t>
            </a:r>
            <a:endParaRPr lang="en-US" dirty="0"/>
          </a:p>
          <a:p>
            <a:r>
              <a:rPr lang="en-US" dirty="0" smtClean="0"/>
              <a:t>Other </a:t>
            </a:r>
            <a:r>
              <a:rPr lang="en-US" dirty="0"/>
              <a:t>V’s: </a:t>
            </a:r>
            <a:r>
              <a:rPr lang="en-US" b="1" dirty="0" smtClean="0">
                <a:solidFill>
                  <a:srgbClr val="FF0000"/>
                </a:solidFill>
              </a:rPr>
              <a:t>Value</a:t>
            </a:r>
            <a:r>
              <a:rPr lang="en-US" dirty="0" smtClean="0"/>
              <a:t>,  </a:t>
            </a:r>
            <a:r>
              <a:rPr lang="en-US" dirty="0"/>
              <a:t>Variability, Validity, </a:t>
            </a:r>
            <a:r>
              <a:rPr lang="en-US" dirty="0" smtClean="0"/>
              <a:t>. </a:t>
            </a:r>
            <a:r>
              <a:rPr lang="en-US" dirty="0"/>
              <a:t>. .</a:t>
            </a:r>
          </a:p>
        </p:txBody>
      </p:sp>
      <p:sp>
        <p:nvSpPr>
          <p:cNvPr id="4" name="Date Placeholder 3"/>
          <p:cNvSpPr>
            <a:spLocks noGrp="1"/>
          </p:cNvSpPr>
          <p:nvPr>
            <p:ph type="dt" sz="half" idx="10"/>
          </p:nvPr>
        </p:nvSpPr>
        <p:spPr/>
        <p:txBody>
          <a:bodyPr/>
          <a:lstStyle/>
          <a:p>
            <a:fld id="{74CF793C-F11A-4DE2-A5DE-18E29B89DF64}"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74</a:t>
            </a:fld>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75</a:t>
            </a:fld>
            <a:endParaRPr lang="en-US" dirty="0"/>
          </a:p>
        </p:txBody>
      </p:sp>
      <p:pic>
        <p:nvPicPr>
          <p:cNvPr id="11266" name="Picture 2" descr="C:\Users\admin\Desktop\Big-Data-ecosystem-from-data-to-decisions-IDC-click-for-full-im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949" y="1097209"/>
            <a:ext cx="10496282" cy="5384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Characteristics of Big Data</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76</a:t>
            </a:fld>
            <a:endParaRPr lang="en-US" dirty="0"/>
          </a:p>
        </p:txBody>
      </p:sp>
      <p:pic>
        <p:nvPicPr>
          <p:cNvPr id="9218" name="Picture 2" descr="C:\Users\admin\Desktop\big-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2433" y="1197735"/>
            <a:ext cx="10573555" cy="5022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Structured Data</a:t>
            </a:r>
            <a:endParaRPr lang="en-US" dirty="0"/>
          </a:p>
        </p:txBody>
      </p:sp>
      <p:sp>
        <p:nvSpPr>
          <p:cNvPr id="3" name="Content Placeholder 2"/>
          <p:cNvSpPr>
            <a:spLocks noGrp="1"/>
          </p:cNvSpPr>
          <p:nvPr>
            <p:ph idx="1"/>
          </p:nvPr>
        </p:nvSpPr>
        <p:spPr/>
        <p:txBody>
          <a:bodyPr/>
          <a:lstStyle/>
          <a:p>
            <a:r>
              <a:rPr lang="en-US" dirty="0"/>
              <a:t>Structured data</a:t>
            </a:r>
          </a:p>
          <a:p>
            <a:pPr lvl="1"/>
            <a:r>
              <a:rPr lang="en-US" dirty="0"/>
              <a:t>Pre-defined schema imposed on the data</a:t>
            </a:r>
          </a:p>
          <a:p>
            <a:pPr lvl="1"/>
            <a:r>
              <a:rPr lang="en-US" dirty="0"/>
              <a:t>Highly structured</a:t>
            </a:r>
          </a:p>
          <a:p>
            <a:pPr lvl="1"/>
            <a:r>
              <a:rPr lang="en-US" dirty="0"/>
              <a:t>Usually stored in a relational database </a:t>
            </a:r>
            <a:r>
              <a:rPr lang="en-US" dirty="0" smtClean="0"/>
              <a:t>system</a:t>
            </a:r>
          </a:p>
          <a:p>
            <a:pPr lvl="1"/>
            <a:r>
              <a:rPr lang="en-US" dirty="0" smtClean="0"/>
              <a:t>Structured data is relatively simple to enter, store, query, and analyze, but it must be strictly defined in terms of field name and type</a:t>
            </a:r>
          </a:p>
          <a:p>
            <a:r>
              <a:rPr lang="en-US" dirty="0"/>
              <a:t>Example</a:t>
            </a:r>
          </a:p>
          <a:p>
            <a:pPr lvl="1"/>
            <a:r>
              <a:rPr lang="en-US" dirty="0"/>
              <a:t>numbers: 20, 3.1415,. . .</a:t>
            </a:r>
          </a:p>
          <a:p>
            <a:pPr lvl="1"/>
            <a:r>
              <a:rPr lang="en-US" dirty="0"/>
              <a:t>dates: 21/03/1978</a:t>
            </a:r>
          </a:p>
          <a:p>
            <a:pPr lvl="1"/>
            <a:r>
              <a:rPr lang="en-US" dirty="0"/>
              <a:t>strings: ”Hello World”</a:t>
            </a:r>
          </a:p>
          <a:p>
            <a:r>
              <a:rPr lang="en-US" dirty="0"/>
              <a:t>Roughly </a:t>
            </a:r>
            <a:r>
              <a:rPr lang="en-US" dirty="0" smtClean="0"/>
              <a:t>10</a:t>
            </a:r>
            <a:r>
              <a:rPr lang="en-US" dirty="0"/>
              <a:t>% of all data out there is structured</a:t>
            </a:r>
          </a:p>
        </p:txBody>
      </p:sp>
      <p:sp>
        <p:nvSpPr>
          <p:cNvPr id="4" name="Date Placeholder 3"/>
          <p:cNvSpPr>
            <a:spLocks noGrp="1"/>
          </p:cNvSpPr>
          <p:nvPr>
            <p:ph type="dt" sz="half" idx="10"/>
          </p:nvPr>
        </p:nvSpPr>
        <p:spPr/>
        <p:txBody>
          <a:bodyPr/>
          <a:lstStyle/>
          <a:p>
            <a:fld id="{E1BECD56-87A5-4F70-A321-D94625D06F59}"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77</a:t>
            </a:fld>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Semi-structured Data</a:t>
            </a:r>
            <a:endParaRPr lang="en-US" dirty="0"/>
          </a:p>
        </p:txBody>
      </p:sp>
      <p:sp>
        <p:nvSpPr>
          <p:cNvPr id="3" name="Content Placeholder 2"/>
          <p:cNvSpPr>
            <a:spLocks noGrp="1"/>
          </p:cNvSpPr>
          <p:nvPr>
            <p:ph idx="1"/>
          </p:nvPr>
        </p:nvSpPr>
        <p:spPr/>
        <p:txBody>
          <a:bodyPr>
            <a:normAutofit/>
          </a:bodyPr>
          <a:lstStyle/>
          <a:p>
            <a:r>
              <a:rPr lang="en-US" dirty="0" smtClean="0"/>
              <a:t>Semi-structured data</a:t>
            </a:r>
            <a:r>
              <a:rPr lang="x-none" altLang="en-US" dirty="0" smtClean="0"/>
              <a:t>: </a:t>
            </a:r>
          </a:p>
          <a:p>
            <a:pPr lvl="1"/>
            <a:r>
              <a:rPr lang="en-US" dirty="0"/>
              <a:t>Data may have certain structure but not all information collected has identical structure</a:t>
            </a:r>
          </a:p>
          <a:p>
            <a:pPr lvl="1"/>
            <a:r>
              <a:rPr lang="en-US" dirty="0"/>
              <a:t>Inconsistent structure. </a:t>
            </a:r>
            <a:r>
              <a:rPr lang="x-none" altLang="en-US" dirty="0"/>
              <a:t>it mixed with schema</a:t>
            </a:r>
          </a:p>
          <a:p>
            <a:pPr lvl="1"/>
            <a:r>
              <a:rPr lang="en-US" dirty="0"/>
              <a:t>Cannot be stored in rows and tables in a typical database.</a:t>
            </a:r>
          </a:p>
          <a:p>
            <a:pPr lvl="1"/>
            <a:r>
              <a:rPr lang="en-US" dirty="0" smtClean="0"/>
              <a:t>Information </a:t>
            </a:r>
            <a:r>
              <a:rPr lang="en-US" dirty="0"/>
              <a:t>is often </a:t>
            </a:r>
            <a:r>
              <a:rPr lang="en-US" b="1" dirty="0"/>
              <a:t>self-describing</a:t>
            </a:r>
            <a:r>
              <a:rPr lang="en-US" dirty="0"/>
              <a:t> (label/value pairs</a:t>
            </a:r>
            <a:r>
              <a:rPr lang="en-US" dirty="0" smtClean="0"/>
              <a:t>).</a:t>
            </a:r>
          </a:p>
          <a:p>
            <a:r>
              <a:rPr lang="en-US" dirty="0" smtClean="0"/>
              <a:t>Examples:</a:t>
            </a:r>
          </a:p>
          <a:p>
            <a:pPr lvl="1"/>
            <a:r>
              <a:rPr lang="en-US" dirty="0" smtClean="0"/>
              <a:t>XML</a:t>
            </a:r>
            <a:r>
              <a:rPr lang="en-US" dirty="0"/>
              <a:t>, SGML,. . .</a:t>
            </a:r>
          </a:p>
          <a:p>
            <a:pPr lvl="1"/>
            <a:r>
              <a:rPr lang="en-US" dirty="0" err="1"/>
              <a:t>BibTeX</a:t>
            </a:r>
            <a:r>
              <a:rPr lang="en-US" dirty="0"/>
              <a:t> files</a:t>
            </a:r>
          </a:p>
          <a:p>
            <a:pPr lvl="1"/>
            <a:r>
              <a:rPr lang="en-US" dirty="0"/>
              <a:t>logs</a:t>
            </a:r>
          </a:p>
          <a:p>
            <a:pPr lvl="1"/>
            <a:r>
              <a:rPr lang="en-US" dirty="0"/>
              <a:t>tweets</a:t>
            </a:r>
          </a:p>
          <a:p>
            <a:pPr lvl="1"/>
            <a:r>
              <a:rPr lang="en-US" dirty="0"/>
              <a:t>sensor feeds</a:t>
            </a:r>
          </a:p>
        </p:txBody>
      </p:sp>
      <p:sp>
        <p:nvSpPr>
          <p:cNvPr id="4" name="Date Placeholder 3"/>
          <p:cNvSpPr>
            <a:spLocks noGrp="1"/>
          </p:cNvSpPr>
          <p:nvPr>
            <p:ph type="dt" sz="half" idx="10"/>
          </p:nvPr>
        </p:nvSpPr>
        <p:spPr/>
        <p:txBody>
          <a:bodyPr/>
          <a:lstStyle/>
          <a:p>
            <a:fld id="{39C32EED-CF7A-4F18-A235-D579E9039825}"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78</a:t>
            </a:fld>
            <a:endParaRPr lang="en-US" dirty="0"/>
          </a:p>
        </p:txBody>
      </p:sp>
      <p:pic>
        <p:nvPicPr>
          <p:cNvPr id="15362" name="Picture 2" descr="C:\Users\admin\Pictures\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348" y="3530214"/>
            <a:ext cx="3715421" cy="1541575"/>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C:\Users\admin\Pictures\Cap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355" y="5108020"/>
            <a:ext cx="3421085" cy="1717251"/>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Image result for semi-structured data exam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2815" y="4371975"/>
            <a:ext cx="3043555" cy="1307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Unstructured 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Unstructured data</a:t>
            </a:r>
          </a:p>
          <a:p>
            <a:pPr lvl="1"/>
            <a:r>
              <a:rPr lang="en-AU" dirty="0"/>
              <a:t>Does not reside in traditional databases and data </a:t>
            </a:r>
            <a:r>
              <a:rPr lang="en-AU" dirty="0" smtClean="0"/>
              <a:t>warehouses</a:t>
            </a:r>
          </a:p>
          <a:p>
            <a:pPr lvl="1"/>
            <a:r>
              <a:rPr lang="en-AU" dirty="0"/>
              <a:t>May have an internal structure, but does not fit a relational data model</a:t>
            </a:r>
          </a:p>
          <a:p>
            <a:pPr lvl="1"/>
            <a:r>
              <a:rPr lang="en-US" dirty="0" smtClean="0"/>
              <a:t>Lacks </a:t>
            </a:r>
            <a:r>
              <a:rPr lang="en-US" dirty="0"/>
              <a:t>structure or parts of it lack structure</a:t>
            </a:r>
            <a:r>
              <a:rPr lang="en-US" dirty="0" smtClean="0"/>
              <a:t>.</a:t>
            </a:r>
          </a:p>
          <a:p>
            <a:r>
              <a:rPr lang="en-US" dirty="0" smtClean="0"/>
              <a:t> Examples:</a:t>
            </a:r>
          </a:p>
          <a:p>
            <a:pPr lvl="1"/>
            <a:r>
              <a:rPr lang="en-US" dirty="0" smtClean="0"/>
              <a:t>multimedia</a:t>
            </a:r>
            <a:r>
              <a:rPr lang="en-US" dirty="0"/>
              <a:t>: videos, photos,</a:t>
            </a:r>
          </a:p>
          <a:p>
            <a:pPr lvl="1"/>
            <a:r>
              <a:rPr lang="en-US" dirty="0"/>
              <a:t>audio files,. . .</a:t>
            </a:r>
          </a:p>
          <a:p>
            <a:pPr lvl="1"/>
            <a:r>
              <a:rPr lang="en-US" dirty="0"/>
              <a:t>email messages</a:t>
            </a:r>
          </a:p>
          <a:p>
            <a:pPr lvl="1"/>
            <a:r>
              <a:rPr lang="en-US" dirty="0"/>
              <a:t>free-form text</a:t>
            </a:r>
          </a:p>
          <a:p>
            <a:pPr lvl="1"/>
            <a:r>
              <a:rPr lang="en-US" dirty="0"/>
              <a:t>word processing documents</a:t>
            </a:r>
          </a:p>
          <a:p>
            <a:pPr lvl="1"/>
            <a:r>
              <a:rPr lang="en-US" dirty="0"/>
              <a:t>presentations</a:t>
            </a:r>
          </a:p>
          <a:p>
            <a:pPr lvl="1"/>
            <a:r>
              <a:rPr lang="en-US" dirty="0" smtClean="0"/>
              <a:t>Reports</a:t>
            </a:r>
          </a:p>
          <a:p>
            <a:r>
              <a:rPr lang="en-US" dirty="0"/>
              <a:t>Experts estimate that 80 to 90 % of the data in </a:t>
            </a:r>
            <a:r>
              <a:rPr lang="en-US" dirty="0" smtClean="0"/>
              <a:t>any organization </a:t>
            </a:r>
          </a:p>
          <a:p>
            <a:pPr marL="0" indent="0">
              <a:buNone/>
            </a:pPr>
            <a:r>
              <a:rPr lang="en-US" dirty="0"/>
              <a:t>	</a:t>
            </a:r>
            <a:r>
              <a:rPr lang="en-US" dirty="0" smtClean="0"/>
              <a:t>is unstructured</a:t>
            </a:r>
          </a:p>
          <a:p>
            <a:r>
              <a:rPr lang="en-US" dirty="0" smtClean="0"/>
              <a:t>It is used in NLP, Parts of Speech Tagging, text analytics etc.</a:t>
            </a:r>
          </a:p>
        </p:txBody>
      </p:sp>
      <p:sp>
        <p:nvSpPr>
          <p:cNvPr id="4" name="Date Placeholder 3"/>
          <p:cNvSpPr>
            <a:spLocks noGrp="1"/>
          </p:cNvSpPr>
          <p:nvPr>
            <p:ph type="dt" sz="half" idx="10"/>
          </p:nvPr>
        </p:nvSpPr>
        <p:spPr/>
        <p:txBody>
          <a:bodyPr/>
          <a:lstStyle/>
          <a:p>
            <a:fld id="{84213905-6977-483F-A6D4-76C387D503DD}"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79</a:t>
            </a:fld>
            <a:endParaRPr lang="en-US" dirty="0"/>
          </a:p>
        </p:txBody>
      </p:sp>
      <p:pic>
        <p:nvPicPr>
          <p:cNvPr id="14338" name="Picture 2" descr="Structured and Unstructured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4257" y="2112135"/>
            <a:ext cx="3343275" cy="2041301"/>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C:\Users\admin\Desktop\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445" y="3354946"/>
            <a:ext cx="3060812" cy="159698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C:\Users\admin\Desktop\Examples-of-M2M-communic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8856" y="4372376"/>
            <a:ext cx="1712890" cy="1899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smtClean="0"/>
              <a:t>Proliferation of Data sources:</a:t>
            </a:r>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5617" y="1841678"/>
            <a:ext cx="10380372" cy="4378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and Unstructured Data</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80</a:t>
            </a:fld>
            <a:endParaRPr lang="en-US" dirty="0"/>
          </a:p>
        </p:txBody>
      </p:sp>
      <p:pic>
        <p:nvPicPr>
          <p:cNvPr id="16386" name="Picture 2" descr="Image result for structured data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530" y="1275008"/>
            <a:ext cx="5203064" cy="494548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structured data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10" y="1266978"/>
            <a:ext cx="4520485" cy="4353058"/>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6323527" y="3483734"/>
            <a:ext cx="618186" cy="528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smtClean="0"/>
              <a:t>Business Leaders  Perceptive – Characteristics of Big data</a:t>
            </a:r>
            <a:endParaRPr lang="en-US" sz="2800" b="1"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81</a:t>
            </a:fld>
            <a:endParaRPr lang="en-US" dirty="0"/>
          </a:p>
        </p:txBody>
      </p:sp>
      <p:pic>
        <p:nvPicPr>
          <p:cNvPr id="12290" name="Picture 2" descr="Five R's of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069" y="1146220"/>
            <a:ext cx="10483403" cy="5164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b="1" dirty="0">
                <a:solidFill>
                  <a:srgbClr val="C00000"/>
                </a:solidFill>
              </a:rPr>
              <a:t>Why Big Data Analytics is buzzword now</a:t>
            </a:r>
            <a:endParaRPr lang="en-US" dirty="0">
              <a:solidFill>
                <a:srgbClr val="C00000"/>
              </a:solidFill>
            </a:endParaRPr>
          </a:p>
        </p:txBody>
      </p:sp>
      <p:sp>
        <p:nvSpPr>
          <p:cNvPr id="4" name="Date Placeholder 3"/>
          <p:cNvSpPr>
            <a:spLocks noGrp="1"/>
          </p:cNvSpPr>
          <p:nvPr>
            <p:ph type="dt" sz="half" idx="10"/>
          </p:nvPr>
        </p:nvSpPr>
        <p:spPr/>
        <p:txBody>
          <a:bodyPr/>
          <a:lstStyle/>
          <a:p>
            <a:fld id="{8E9C6181-A3FE-4E1A-A5A1-7AB1CA293380}" type="datetime3">
              <a:rPr lang="en-US" smtClean="0"/>
              <a:t>21 January 2019</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82</a:t>
            </a:fld>
            <a:endParaRPr lang="en-US" dirty="0"/>
          </a:p>
        </p:txBody>
      </p:sp>
      <p:pic>
        <p:nvPicPr>
          <p:cNvPr id="7" name="Content Placeholder 4"/>
          <p:cNvPicPr>
            <a:picLocks noChangeAspect="1"/>
          </p:cNvPicPr>
          <p:nvPr/>
        </p:nvPicPr>
        <p:blipFill>
          <a:blip r:embed="rId2"/>
          <a:stretch>
            <a:fillRect/>
          </a:stretch>
        </p:blipFill>
        <p:spPr>
          <a:xfrm>
            <a:off x="1604829" y="1224643"/>
            <a:ext cx="9883359" cy="4767262"/>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solidFill>
                  <a:srgbClr val="C00000"/>
                </a:solidFill>
              </a:rPr>
              <a:t>Why Big Data Analytics is buzzword now</a:t>
            </a:r>
            <a:endParaRPr lang="en-US" sz="3600" dirty="0"/>
          </a:p>
        </p:txBody>
      </p:sp>
      <p:pic>
        <p:nvPicPr>
          <p:cNvPr id="7" name="Content Placeholder 6"/>
          <p:cNvPicPr>
            <a:picLocks noGrp="1" noChangeAspect="1"/>
          </p:cNvPicPr>
          <p:nvPr>
            <p:ph idx="1"/>
          </p:nvPr>
        </p:nvPicPr>
        <p:blipFill>
          <a:blip r:embed="rId3"/>
          <a:stretch>
            <a:fillRect/>
          </a:stretch>
        </p:blipFill>
        <p:spPr>
          <a:xfrm>
            <a:off x="1880655" y="1139825"/>
            <a:ext cx="9929752" cy="3314700"/>
          </a:xfrm>
          <a:prstGeom prst="rect">
            <a:avLst/>
          </a:prstGeom>
        </p:spPr>
      </p:pic>
      <p:sp>
        <p:nvSpPr>
          <p:cNvPr id="4" name="Date Placeholder 3"/>
          <p:cNvSpPr>
            <a:spLocks noGrp="1"/>
          </p:cNvSpPr>
          <p:nvPr>
            <p:ph type="dt" sz="half" idx="10"/>
          </p:nvPr>
        </p:nvSpPr>
        <p:spPr/>
        <p:txBody>
          <a:bodyPr/>
          <a:lstStyle/>
          <a:p>
            <a:fld id="{7ADF2F51-8DA3-4A5C-B875-6DB55B931CF6}" type="datetime3">
              <a:rPr lang="en-US" sz="1600" b="1" smtClean="0">
                <a:solidFill>
                  <a:srgbClr val="7030A0"/>
                </a:solidFill>
              </a:rPr>
              <a:t>21 January 2019</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83</a:t>
            </a:fld>
            <a:endParaRPr lang="en-US" sz="2000" dirty="0">
              <a:solidFill>
                <a:srgbClr val="7030A0"/>
              </a:solidFill>
            </a:endParaRPr>
          </a:p>
        </p:txBody>
      </p:sp>
      <p:sp>
        <p:nvSpPr>
          <p:cNvPr id="29" name="Content Placeholder 2"/>
          <p:cNvSpPr txBox="1"/>
          <p:nvPr/>
        </p:nvSpPr>
        <p:spPr>
          <a:xfrm>
            <a:off x="1458684" y="4732615"/>
            <a:ext cx="10578145" cy="1329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a:lnSpc>
                <a:spcPct val="120000"/>
              </a:lnSpc>
            </a:pPr>
            <a:r>
              <a:rPr lang="en-US" sz="2400" b="1" dirty="0" smtClean="0">
                <a:latin typeface="Calibri" pitchFamily="34" charset="0"/>
                <a:cs typeface="Calibri" pitchFamily="34" charset="0"/>
              </a:rPr>
              <a:t>Previously, the progress and innovation is not hindered by the ability to collect data but by the ability to </a:t>
            </a:r>
            <a:r>
              <a:rPr lang="en-US" sz="2400" b="1" i="1" dirty="0" smtClean="0">
                <a:solidFill>
                  <a:srgbClr val="002060"/>
                </a:solidFill>
                <a:latin typeface="Calibri" pitchFamily="34" charset="0"/>
                <a:cs typeface="Calibri" pitchFamily="34" charset="0"/>
              </a:rPr>
              <a:t>manage, analyze, visualize, and discover knowledge</a:t>
            </a:r>
            <a:r>
              <a:rPr lang="en-US" sz="2400" b="1" dirty="0" smtClean="0">
                <a:latin typeface="Calibri" pitchFamily="34" charset="0"/>
                <a:cs typeface="Calibri" pitchFamily="34" charset="0"/>
              </a:rPr>
              <a:t> from the collected data in a </a:t>
            </a:r>
            <a:r>
              <a:rPr lang="en-US" sz="2400" b="1" i="1" dirty="0" smtClean="0">
                <a:solidFill>
                  <a:srgbClr val="002060"/>
                </a:solidFill>
                <a:latin typeface="Calibri" pitchFamily="34" charset="0"/>
                <a:cs typeface="Calibri" pitchFamily="34" charset="0"/>
              </a:rPr>
              <a:t>timely manner and in a scalable fashion</a:t>
            </a:r>
            <a:endParaRPr lang="en-US" sz="2400" b="1" i="1" dirty="0">
              <a:solidFill>
                <a:srgbClr val="002060"/>
              </a:solidFill>
              <a:latin typeface="Calibri" pitchFamily="34" charset="0"/>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dissolve">
                                      <p:cBhvr>
                                        <p:cTn id="7"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Limitations of Existing Data Analytics Architectures</a:t>
            </a:r>
            <a:endParaRPr lang="en-US" b="1" dirty="0">
              <a:solidFill>
                <a:srgbClr val="FF0000"/>
              </a:solidFill>
            </a:endParaRP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84</a:t>
            </a:fld>
            <a:endParaRPr lang="en-US" dirty="0"/>
          </a:p>
        </p:txBody>
      </p:sp>
      <p:pic>
        <p:nvPicPr>
          <p:cNvPr id="1028" name="Picture 4" descr="Limitations of Existing Data Analytic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2585" y="1275009"/>
            <a:ext cx="9659155" cy="481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0737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391888" y="128789"/>
            <a:ext cx="9727842" cy="734096"/>
          </a:xfrm>
        </p:spPr>
        <p:txBody>
          <a:bodyPr>
            <a:normAutofit/>
          </a:bodyPr>
          <a:lstStyle/>
          <a:p>
            <a:r>
              <a:rPr lang="en-US" b="1" dirty="0">
                <a:solidFill>
                  <a:srgbClr val="FF0000"/>
                </a:solidFill>
              </a:rPr>
              <a:t>The datacenter </a:t>
            </a:r>
            <a:r>
              <a:rPr lang="en-US" b="1" i="1" dirty="0">
                <a:solidFill>
                  <a:srgbClr val="FF0000"/>
                </a:solidFill>
              </a:rPr>
              <a:t>is</a:t>
            </a:r>
            <a:r>
              <a:rPr lang="en-US" b="1" dirty="0">
                <a:solidFill>
                  <a:srgbClr val="FF0000"/>
                </a:solidFill>
              </a:rPr>
              <a:t> the computer</a:t>
            </a:r>
            <a:r>
              <a:rPr lang="en-US" b="1" dirty="0" smtClean="0">
                <a:solidFill>
                  <a:srgbClr val="FF0000"/>
                </a:solidFill>
              </a:rPr>
              <a:t>!</a:t>
            </a:r>
            <a:endParaRPr lang="en-US" b="1" dirty="0">
              <a:latin typeface="Arial" charset="0"/>
              <a:ea typeface="ＭＳ Ｐゴシック" charset="0"/>
              <a:cs typeface="ＭＳ Ｐゴシック" charset="0"/>
            </a:endParaRPr>
          </a:p>
        </p:txBody>
      </p:sp>
      <p:pic>
        <p:nvPicPr>
          <p:cNvPr id="14339" name="Picture 3" descr="Picture 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0801" y="1120462"/>
            <a:ext cx="9870016" cy="550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20321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Apache </a:t>
            </a:r>
            <a:r>
              <a:rPr lang="en-US" b="1" dirty="0" err="1" smtClean="0">
                <a:solidFill>
                  <a:srgbClr val="FF0000"/>
                </a:solidFill>
              </a:rPr>
              <a:t>Hadoop</a:t>
            </a:r>
            <a:endParaRPr lang="en-US" b="1" dirty="0">
              <a:solidFill>
                <a:srgbClr val="FF0000"/>
              </a:solidFill>
            </a:endParaRPr>
          </a:p>
        </p:txBody>
      </p:sp>
      <p:sp>
        <p:nvSpPr>
          <p:cNvPr id="3" name="Content Placeholder 2"/>
          <p:cNvSpPr>
            <a:spLocks noGrp="1"/>
          </p:cNvSpPr>
          <p:nvPr>
            <p:ph idx="1"/>
          </p:nvPr>
        </p:nvSpPr>
        <p:spPr>
          <a:xfrm>
            <a:off x="1468192" y="1223494"/>
            <a:ext cx="10114208" cy="5215944"/>
          </a:xfrm>
        </p:spPr>
        <p:txBody>
          <a:bodyPr>
            <a:normAutofit/>
          </a:bodyPr>
          <a:lstStyle/>
          <a:p>
            <a:r>
              <a:rPr lang="en-US" dirty="0"/>
              <a:t>S</a:t>
            </a:r>
            <a:r>
              <a:rPr lang="en-US" dirty="0" smtClean="0"/>
              <a:t>calable </a:t>
            </a:r>
            <a:r>
              <a:rPr lang="en-US" dirty="0"/>
              <a:t>fault-tolerant distributed system </a:t>
            </a:r>
            <a:r>
              <a:rPr lang="en-US" dirty="0" smtClean="0"/>
              <a:t>for Big Data:</a:t>
            </a:r>
          </a:p>
          <a:p>
            <a:pPr lvl="1"/>
            <a:r>
              <a:rPr lang="en-US" dirty="0" smtClean="0"/>
              <a:t>Data Storage </a:t>
            </a:r>
          </a:p>
          <a:p>
            <a:pPr lvl="1"/>
            <a:r>
              <a:rPr lang="en-US" dirty="0" smtClean="0"/>
              <a:t>Data Processing </a:t>
            </a:r>
          </a:p>
          <a:p>
            <a:pPr lvl="1"/>
            <a:r>
              <a:rPr lang="en-US" dirty="0" smtClean="0"/>
              <a:t>A virtual Big Data machine </a:t>
            </a:r>
            <a:endParaRPr lang="en-US" dirty="0"/>
          </a:p>
          <a:p>
            <a:pPr lvl="1"/>
            <a:r>
              <a:rPr lang="en-US" dirty="0" smtClean="0"/>
              <a:t>Borrowed concepts/Ideas from Google; Open source under </a:t>
            </a:r>
            <a:r>
              <a:rPr lang="en-US" dirty="0"/>
              <a:t>the Apache </a:t>
            </a:r>
            <a:r>
              <a:rPr lang="en-US" dirty="0" smtClean="0"/>
              <a:t>license </a:t>
            </a:r>
          </a:p>
          <a:p>
            <a:pPr marL="0" indent="0">
              <a:buNone/>
            </a:pPr>
            <a:endParaRPr lang="en-US" dirty="0"/>
          </a:p>
          <a:p>
            <a:r>
              <a:rPr lang="en-US" dirty="0" smtClean="0"/>
              <a:t> </a:t>
            </a:r>
            <a:r>
              <a:rPr lang="en-US" dirty="0"/>
              <a:t>Core </a:t>
            </a:r>
            <a:r>
              <a:rPr lang="en-US" dirty="0" err="1"/>
              <a:t>Hadoop</a:t>
            </a:r>
            <a:r>
              <a:rPr lang="en-US" dirty="0"/>
              <a:t> has two main systems</a:t>
            </a:r>
            <a:r>
              <a:rPr lang="en-US" dirty="0" smtClean="0"/>
              <a:t>:</a:t>
            </a:r>
          </a:p>
          <a:p>
            <a:pPr lvl="1"/>
            <a:r>
              <a:rPr lang="en-US" b="1" dirty="0" err="1" smtClean="0"/>
              <a:t>Hadoop</a:t>
            </a:r>
            <a:r>
              <a:rPr lang="en-US" b="1" dirty="0" smtClean="0"/>
              <a:t>/MapReduce</a:t>
            </a:r>
            <a:r>
              <a:rPr lang="en-US" dirty="0"/>
              <a:t>: distributed </a:t>
            </a:r>
            <a:r>
              <a:rPr lang="en-US" dirty="0" smtClean="0"/>
              <a:t>big data processing infrastructure (abstract/paradigm, fault</a:t>
            </a:r>
            <a:r>
              <a:rPr lang="en-US" dirty="0"/>
              <a:t>-</a:t>
            </a:r>
            <a:r>
              <a:rPr lang="en-US" dirty="0" smtClean="0"/>
              <a:t>tolerant, schedule, execution) </a:t>
            </a:r>
          </a:p>
          <a:p>
            <a:pPr lvl="1"/>
            <a:r>
              <a:rPr lang="en-US" b="1" dirty="0" smtClean="0"/>
              <a:t>HDFS (</a:t>
            </a:r>
            <a:r>
              <a:rPr lang="en-US" b="1" dirty="0" err="1" smtClean="0"/>
              <a:t>Hadoop</a:t>
            </a:r>
            <a:r>
              <a:rPr lang="en-US" b="1" dirty="0" smtClean="0"/>
              <a:t> </a:t>
            </a:r>
            <a:r>
              <a:rPr lang="en-US" b="1" dirty="0"/>
              <a:t>Distributed File </a:t>
            </a:r>
            <a:r>
              <a:rPr lang="en-US" b="1" dirty="0" smtClean="0"/>
              <a:t>System)</a:t>
            </a:r>
            <a:r>
              <a:rPr lang="en-US" dirty="0" smtClean="0"/>
              <a:t>: </a:t>
            </a:r>
            <a:r>
              <a:rPr lang="en-US" dirty="0"/>
              <a:t>fault-</a:t>
            </a:r>
            <a:r>
              <a:rPr lang="en-US" dirty="0" smtClean="0"/>
              <a:t>tolerant, high-bandwidth, high availability distributed storage</a:t>
            </a:r>
            <a:endParaRPr lang="en-US" dirty="0"/>
          </a:p>
        </p:txBody>
      </p:sp>
    </p:spTree>
    <p:extLst>
      <p:ext uri="{BB962C8B-B14F-4D97-AF65-F5344CB8AC3E}">
        <p14:creationId xmlns:p14="http://schemas.microsoft.com/office/powerpoint/2010/main" val="35584711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Harnessing Big Data</a:t>
            </a:r>
            <a:endParaRPr lang="en-US" b="1" dirty="0"/>
          </a:p>
        </p:txBody>
      </p:sp>
      <p:sp>
        <p:nvSpPr>
          <p:cNvPr id="4" name="Date Placeholder 3"/>
          <p:cNvSpPr>
            <a:spLocks noGrp="1"/>
          </p:cNvSpPr>
          <p:nvPr>
            <p:ph type="dt" sz="half" idx="10"/>
          </p:nvPr>
        </p:nvSpPr>
        <p:spPr/>
        <p:txBody>
          <a:bodyPr/>
          <a:lstStyle/>
          <a:p>
            <a:fld id="{918D2DEE-837E-493D-9F58-53E23B641532}" type="datetime3">
              <a:rPr lang="en-US" sz="1600" b="1" smtClean="0">
                <a:solidFill>
                  <a:srgbClr val="7030A0"/>
                </a:solidFill>
              </a:rPr>
              <a:t>21 January 2019</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87</a:t>
            </a:fld>
            <a:endParaRPr lang="en-US" sz="2000" dirty="0">
              <a:solidFill>
                <a:srgbClr val="7030A0"/>
              </a:solidFill>
            </a:endParaRPr>
          </a:p>
        </p:txBody>
      </p:sp>
      <p:pic>
        <p:nvPicPr>
          <p:cNvPr id="7" name="Content Placeholder 6"/>
          <p:cNvPicPr>
            <a:picLocks noGrp="1" noChangeAspect="1"/>
          </p:cNvPicPr>
          <p:nvPr>
            <p:ph idx="1"/>
          </p:nvPr>
        </p:nvPicPr>
        <p:blipFill>
          <a:blip r:embed="rId3"/>
          <a:stretch>
            <a:fillRect/>
          </a:stretch>
        </p:blipFill>
        <p:spPr>
          <a:xfrm>
            <a:off x="2769422" y="1220189"/>
            <a:ext cx="6322155" cy="3850575"/>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337176" y="5189012"/>
            <a:ext cx="8448675" cy="1209675"/>
          </a:xfrm>
          <a:prstGeom prst="rect">
            <a:avLst/>
          </a:prstGeom>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Recommender Systems</a:t>
            </a:r>
            <a:endParaRPr lang="en-US" b="1" dirty="0">
              <a:solidFill>
                <a:srgbClr val="C00000"/>
              </a:solidFill>
            </a:endParaRPr>
          </a:p>
        </p:txBody>
      </p:sp>
      <p:sp>
        <p:nvSpPr>
          <p:cNvPr id="3" name="Content Placeholder 2"/>
          <p:cNvSpPr>
            <a:spLocks noGrp="1"/>
          </p:cNvSpPr>
          <p:nvPr>
            <p:ph idx="1"/>
          </p:nvPr>
        </p:nvSpPr>
        <p:spPr>
          <a:xfrm>
            <a:off x="1458685" y="4738255"/>
            <a:ext cx="10515600" cy="1460933"/>
          </a:xfrm>
        </p:spPr>
        <p:txBody>
          <a:bodyPr/>
          <a:lstStyle/>
          <a:p>
            <a:r>
              <a:rPr lang="en-US" dirty="0">
                <a:solidFill>
                  <a:srgbClr val="C00000"/>
                </a:solidFill>
              </a:rPr>
              <a:t>Amazon</a:t>
            </a:r>
            <a:r>
              <a:rPr lang="en-US" dirty="0"/>
              <a:t> use customer click-stream data and historical purchase data of 152 million customers and each user is shown customized results on customized web pages.</a:t>
            </a:r>
          </a:p>
        </p:txBody>
      </p:sp>
      <p:sp>
        <p:nvSpPr>
          <p:cNvPr id="4" name="Date Placeholder 3"/>
          <p:cNvSpPr>
            <a:spLocks noGrp="1"/>
          </p:cNvSpPr>
          <p:nvPr>
            <p:ph type="dt" sz="half" idx="10"/>
          </p:nvPr>
        </p:nvSpPr>
        <p:spPr/>
        <p:txBody>
          <a:bodyPr/>
          <a:lstStyle/>
          <a:p>
            <a:fld id="{0A728925-A42B-4DB4-9A39-F967ED2084FF}" type="datetime3">
              <a:rPr lang="en-US" smtClean="0"/>
              <a:t>21 January 2019</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88</a:t>
            </a:fld>
            <a:endParaRPr lang="en-US" dirty="0"/>
          </a:p>
        </p:txBody>
      </p:sp>
      <p:pic>
        <p:nvPicPr>
          <p:cNvPr id="7" name="Picture 6"/>
          <p:cNvPicPr>
            <a:picLocks noChangeAspect="1"/>
          </p:cNvPicPr>
          <p:nvPr/>
        </p:nvPicPr>
        <p:blipFill>
          <a:blip r:embed="rId2"/>
          <a:stretch>
            <a:fillRect/>
          </a:stretch>
        </p:blipFill>
        <p:spPr>
          <a:xfrm>
            <a:off x="1777538" y="1209237"/>
            <a:ext cx="4785309" cy="3164118"/>
          </a:xfrm>
          <a:prstGeom prst="rect">
            <a:avLst/>
          </a:prstGeom>
        </p:spPr>
      </p:pic>
      <p:pic>
        <p:nvPicPr>
          <p:cNvPr id="8" name="Picture 7"/>
          <p:cNvPicPr>
            <a:picLocks noChangeAspect="1"/>
          </p:cNvPicPr>
          <p:nvPr/>
        </p:nvPicPr>
        <p:blipFill>
          <a:blip r:embed="rId3"/>
          <a:stretch>
            <a:fillRect/>
          </a:stretch>
        </p:blipFill>
        <p:spPr>
          <a:xfrm>
            <a:off x="6469479" y="1483108"/>
            <a:ext cx="4372693" cy="2968828"/>
          </a:xfrm>
          <a:prstGeom prst="rect">
            <a:avLst/>
          </a:prstGeom>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Watson wins Jeopardy!</a:t>
            </a:r>
          </a:p>
        </p:txBody>
      </p:sp>
      <p:sp>
        <p:nvSpPr>
          <p:cNvPr id="3" name="Content Placeholder 2"/>
          <p:cNvSpPr>
            <a:spLocks noGrp="1"/>
          </p:cNvSpPr>
          <p:nvPr>
            <p:ph idx="1"/>
          </p:nvPr>
        </p:nvSpPr>
        <p:spPr/>
        <p:txBody>
          <a:bodyPr>
            <a:normAutofit fontScale="92500" lnSpcReduction="10000"/>
          </a:bodyPr>
          <a:lstStyle/>
          <a:p>
            <a:endParaRPr lang="en-US" sz="1800" dirty="0" smtClean="0"/>
          </a:p>
          <a:p>
            <a:r>
              <a:rPr lang="en-US" sz="3300" dirty="0" smtClean="0">
                <a:solidFill>
                  <a:srgbClr val="C00000"/>
                </a:solidFill>
              </a:rPr>
              <a:t>Watson</a:t>
            </a:r>
            <a:r>
              <a:rPr lang="en-US" sz="3300" dirty="0" smtClean="0"/>
              <a:t> </a:t>
            </a:r>
            <a:r>
              <a:rPr lang="en-US" sz="3300" dirty="0"/>
              <a:t>was able to achieve this feat by using natural language processing and big data to comprehend the questions and then come up with the correct answer</a:t>
            </a:r>
            <a:endParaRPr lang="en-US" sz="33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2100" dirty="0" smtClean="0"/>
              <a:t>http</a:t>
            </a:r>
            <a:r>
              <a:rPr lang="en-US" sz="2100" dirty="0"/>
              <a:t>://www.siia.net/blog/index.php/2013/05/ibms-watson-graduates-from-winning-jeopardy-to-changing-healthcare/</a:t>
            </a:r>
          </a:p>
        </p:txBody>
      </p:sp>
      <p:sp>
        <p:nvSpPr>
          <p:cNvPr id="4" name="Date Placeholder 3"/>
          <p:cNvSpPr>
            <a:spLocks noGrp="1"/>
          </p:cNvSpPr>
          <p:nvPr>
            <p:ph type="dt" sz="half" idx="10"/>
          </p:nvPr>
        </p:nvSpPr>
        <p:spPr/>
        <p:txBody>
          <a:bodyPr/>
          <a:lstStyle/>
          <a:p>
            <a:fld id="{89B704C4-BFC4-4AE3-A5C0-164F965530BF}" type="datetime3">
              <a:rPr lang="en-US" sz="1600" b="1" smtClean="0">
                <a:solidFill>
                  <a:srgbClr val="7030A0"/>
                </a:solidFill>
              </a:rPr>
              <a:t>21 January 2019</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89</a:t>
            </a:fld>
            <a:endParaRPr lang="en-US" sz="2000" dirty="0">
              <a:solidFill>
                <a:srgbClr val="7030A0"/>
              </a:solidFill>
            </a:endParaRPr>
          </a:p>
        </p:txBody>
      </p:sp>
      <p:pic>
        <p:nvPicPr>
          <p:cNvPr id="7" name="Picture 6"/>
          <p:cNvPicPr>
            <a:picLocks noChangeAspect="1"/>
          </p:cNvPicPr>
          <p:nvPr/>
        </p:nvPicPr>
        <p:blipFill>
          <a:blip r:embed="rId3"/>
          <a:stretch>
            <a:fillRect/>
          </a:stretch>
        </p:blipFill>
        <p:spPr>
          <a:xfrm>
            <a:off x="3464502" y="2877344"/>
            <a:ext cx="5429250" cy="22669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a:t>
            </a:r>
            <a:r>
              <a:rPr lang="en-US" sz="3200" dirty="0"/>
              <a:t>Big </a:t>
            </a:r>
            <a:r>
              <a:rPr lang="en-US" sz="3200" dirty="0" smtClean="0"/>
              <a:t>data</a:t>
            </a:r>
            <a:endParaRPr lang="en-US" dirty="0"/>
          </a:p>
        </p:txBody>
      </p:sp>
      <p:sp>
        <p:nvSpPr>
          <p:cNvPr id="3" name="Content Placeholder 2"/>
          <p:cNvSpPr>
            <a:spLocks noGrp="1"/>
          </p:cNvSpPr>
          <p:nvPr>
            <p:ph idx="1"/>
          </p:nvPr>
        </p:nvSpPr>
        <p:spPr/>
        <p:txBody>
          <a:bodyPr/>
          <a:lstStyle/>
          <a:p>
            <a:r>
              <a:rPr lang="en-US" dirty="0"/>
              <a:t>Credit card </a:t>
            </a:r>
            <a:r>
              <a:rPr lang="en-US" dirty="0" smtClean="0"/>
              <a:t>companies</a:t>
            </a:r>
          </a:p>
          <a:p>
            <a:pPr lvl="1"/>
            <a:r>
              <a:rPr lang="en-US" dirty="0"/>
              <a:t>M</a:t>
            </a:r>
            <a:r>
              <a:rPr lang="en-US" dirty="0" smtClean="0"/>
              <a:t>onitor </a:t>
            </a:r>
            <a:r>
              <a:rPr lang="en-US" dirty="0"/>
              <a:t>every purchase their customers </a:t>
            </a:r>
            <a:r>
              <a:rPr lang="en-US" dirty="0" smtClean="0"/>
              <a:t>make. </a:t>
            </a:r>
          </a:p>
          <a:p>
            <a:pPr lvl="1"/>
            <a:r>
              <a:rPr lang="en-US" dirty="0" smtClean="0"/>
              <a:t>Identify fraudulent purchases </a:t>
            </a:r>
            <a:r>
              <a:rPr lang="en-US" dirty="0"/>
              <a:t>with a high degree of accuracy using rules derived by processing billions of transactions</a:t>
            </a:r>
          </a:p>
        </p:txBody>
      </p:sp>
      <p:sp>
        <p:nvSpPr>
          <p:cNvPr id="4" name="Date Placeholder 3"/>
          <p:cNvSpPr>
            <a:spLocks noGrp="1"/>
          </p:cNvSpPr>
          <p:nvPr>
            <p:ph type="dt" sz="half" idx="10"/>
          </p:nvPr>
        </p:nvSpPr>
        <p:spPr/>
        <p:txBody>
          <a:bodyPr/>
          <a:lstStyle/>
          <a:p>
            <a:fld id="{737F225A-936A-4AD2-840D-32D45E053E8F}" type="datetime3">
              <a:rPr lang="en-US" smtClean="0"/>
              <a:t>21 January 2019</a:t>
            </a:fld>
            <a:endParaRPr lang="en-US" dirty="0"/>
          </a:p>
        </p:txBody>
      </p:sp>
      <p:sp>
        <p:nvSpPr>
          <p:cNvPr id="5" name="Slide Number Placeholder 4"/>
          <p:cNvSpPr>
            <a:spLocks noGrp="1"/>
          </p:cNvSpPr>
          <p:nvPr>
            <p:ph type="sldNum" sz="quarter" idx="12"/>
          </p:nvPr>
        </p:nvSpPr>
        <p:spPr/>
        <p:txBody>
          <a:bodyPr/>
          <a:lstStyle/>
          <a:p>
            <a:fld id="{1EEAAE30-8247-4A49-8D1E-F8DA02D30172}" type="slidenum">
              <a:rPr lang="en-US" smtClean="0"/>
              <a:t>9</a:t>
            </a:fld>
            <a:endParaRPr lang="en-US" dirty="0"/>
          </a:p>
        </p:txBody>
      </p:sp>
      <p:pic>
        <p:nvPicPr>
          <p:cNvPr id="1026" name="Picture 2" descr="Image result for credit c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3742" y="3466027"/>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7021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Ford</a:t>
            </a:r>
            <a:r>
              <a:rPr lang="en-US" dirty="0" smtClean="0"/>
              <a:t> </a:t>
            </a:r>
            <a:endParaRPr lang="en-US" dirty="0"/>
          </a:p>
        </p:txBody>
      </p:sp>
      <p:sp>
        <p:nvSpPr>
          <p:cNvPr id="4" name="Date Placeholder 3"/>
          <p:cNvSpPr>
            <a:spLocks noGrp="1"/>
          </p:cNvSpPr>
          <p:nvPr>
            <p:ph type="dt" sz="half" idx="10"/>
          </p:nvPr>
        </p:nvSpPr>
        <p:spPr/>
        <p:txBody>
          <a:bodyPr/>
          <a:lstStyle/>
          <a:p>
            <a:fld id="{6DD83655-4BC8-4D95-BBC6-88D39DDE4141}" type="datetime3">
              <a:rPr lang="en-US" smtClean="0"/>
              <a:t>21 January 2019</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90</a:t>
            </a:fld>
            <a:endParaRPr lang="en-US" dirty="0"/>
          </a:p>
        </p:txBody>
      </p:sp>
      <p:pic>
        <p:nvPicPr>
          <p:cNvPr id="8" name="Content Placeholder 7"/>
          <p:cNvPicPr>
            <a:picLocks noGrp="1" noChangeAspect="1"/>
          </p:cNvPicPr>
          <p:nvPr>
            <p:ph idx="1"/>
          </p:nvPr>
        </p:nvPicPr>
        <p:blipFill>
          <a:blip r:embed="rId2"/>
          <a:stretch>
            <a:fillRect/>
          </a:stretch>
        </p:blipFill>
        <p:spPr>
          <a:xfrm>
            <a:off x="3735215" y="1254471"/>
            <a:ext cx="4267200" cy="2819400"/>
          </a:xfrm>
          <a:prstGeom prst="rect">
            <a:avLst/>
          </a:prstGeom>
        </p:spPr>
      </p:pic>
      <p:sp>
        <p:nvSpPr>
          <p:cNvPr id="10" name="Rectangle 9"/>
          <p:cNvSpPr/>
          <p:nvPr/>
        </p:nvSpPr>
        <p:spPr>
          <a:xfrm>
            <a:off x="1895302" y="4538749"/>
            <a:ext cx="9775767" cy="13632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charset="2"/>
              <a:buChar char="Ø"/>
            </a:pPr>
            <a:r>
              <a:rPr lang="en-US" sz="2800" b="1" dirty="0">
                <a:solidFill>
                  <a:schemeClr val="tx1"/>
                </a:solidFill>
              </a:rPr>
              <a:t>At </a:t>
            </a:r>
            <a:r>
              <a:rPr lang="en-US" sz="2800" b="1" dirty="0">
                <a:solidFill>
                  <a:srgbClr val="FF0000"/>
                </a:solidFill>
              </a:rPr>
              <a:t>Ford</a:t>
            </a:r>
            <a:r>
              <a:rPr lang="en-US" sz="2800" b="1" dirty="0">
                <a:solidFill>
                  <a:schemeClr val="tx1"/>
                </a:solidFill>
              </a:rPr>
              <a:t>, big data is impacting the parts and features of those cars before they’re ever part of a design file.</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Traffic Analysis</a:t>
            </a:r>
            <a:endParaRPr lang="en-US" b="1" dirty="0">
              <a:solidFill>
                <a:srgbClr val="C00000"/>
              </a:solidFill>
            </a:endParaRPr>
          </a:p>
        </p:txBody>
      </p:sp>
      <p:pic>
        <p:nvPicPr>
          <p:cNvPr id="7" name="Content Placeholder 6"/>
          <p:cNvPicPr>
            <a:picLocks noGrp="1" noChangeAspect="1"/>
          </p:cNvPicPr>
          <p:nvPr>
            <p:ph idx="1"/>
          </p:nvPr>
        </p:nvPicPr>
        <p:blipFill>
          <a:blip r:embed="rId2"/>
          <a:stretch>
            <a:fillRect/>
          </a:stretch>
        </p:blipFill>
        <p:spPr>
          <a:xfrm>
            <a:off x="3581399" y="1179744"/>
            <a:ext cx="4408705" cy="2876867"/>
          </a:xfrm>
          <a:prstGeom prst="rect">
            <a:avLst/>
          </a:prstGeom>
        </p:spPr>
      </p:pic>
      <p:sp>
        <p:nvSpPr>
          <p:cNvPr id="4" name="Date Placeholder 3"/>
          <p:cNvSpPr>
            <a:spLocks noGrp="1"/>
          </p:cNvSpPr>
          <p:nvPr>
            <p:ph type="dt" sz="half" idx="10"/>
          </p:nvPr>
        </p:nvSpPr>
        <p:spPr/>
        <p:txBody>
          <a:bodyPr/>
          <a:lstStyle/>
          <a:p>
            <a:fld id="{AFFA6B1E-5A31-47D6-A50B-1B0463FA7355}" type="datetime3">
              <a:rPr lang="en-US" smtClean="0"/>
              <a:t>21 January 2019</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91</a:t>
            </a:fld>
            <a:endParaRPr lang="en-US" dirty="0"/>
          </a:p>
        </p:txBody>
      </p:sp>
      <p:sp>
        <p:nvSpPr>
          <p:cNvPr id="8" name="Rectangle 7"/>
          <p:cNvSpPr/>
          <p:nvPr/>
        </p:nvSpPr>
        <p:spPr>
          <a:xfrm>
            <a:off x="1762298" y="4455622"/>
            <a:ext cx="10224655" cy="16625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Anyone who has driven in Los Angeles has experienced the traffic nightmare. The </a:t>
            </a:r>
            <a:r>
              <a:rPr lang="en-US" sz="2400" b="1" dirty="0" smtClean="0">
                <a:solidFill>
                  <a:schemeClr val="tx1"/>
                </a:solidFill>
              </a:rPr>
              <a:t>US government </a:t>
            </a:r>
            <a:r>
              <a:rPr lang="en-US" sz="2400" b="1" dirty="0">
                <a:solidFill>
                  <a:schemeClr val="tx1"/>
                </a:solidFill>
              </a:rPr>
              <a:t>is using big data to keep traffic moving on the I-10 and I-110 freeways for drivers who are willing to pay for less congestion.</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C00000"/>
                </a:solidFill>
              </a:rPr>
              <a:t>Health Care</a:t>
            </a:r>
            <a:endParaRPr lang="en-US" b="1" dirty="0">
              <a:solidFill>
                <a:srgbClr val="C00000"/>
              </a:solidFill>
            </a:endParaRPr>
          </a:p>
        </p:txBody>
      </p:sp>
      <p:pic>
        <p:nvPicPr>
          <p:cNvPr id="8" name="Content Placeholder 7"/>
          <p:cNvPicPr>
            <a:picLocks noGrp="1" noChangeAspect="1"/>
          </p:cNvPicPr>
          <p:nvPr>
            <p:ph idx="1"/>
          </p:nvPr>
        </p:nvPicPr>
        <p:blipFill>
          <a:blip r:embed="rId2"/>
          <a:stretch>
            <a:fillRect/>
          </a:stretch>
        </p:blipFill>
        <p:spPr>
          <a:xfrm>
            <a:off x="4497474" y="1317056"/>
            <a:ext cx="4048010" cy="2865445"/>
          </a:xfrm>
          <a:prstGeom prst="rect">
            <a:avLst/>
          </a:prstGeom>
        </p:spPr>
      </p:pic>
      <p:sp>
        <p:nvSpPr>
          <p:cNvPr id="4" name="Date Placeholder 3"/>
          <p:cNvSpPr>
            <a:spLocks noGrp="1"/>
          </p:cNvSpPr>
          <p:nvPr>
            <p:ph type="dt" sz="half" idx="10"/>
          </p:nvPr>
        </p:nvSpPr>
        <p:spPr/>
        <p:txBody>
          <a:bodyPr/>
          <a:lstStyle/>
          <a:p>
            <a:fld id="{102EEF74-FD66-47D0-AAFE-36E2F45AE873}" type="datetime3">
              <a:rPr lang="en-US" smtClean="0"/>
              <a:t>21 January 2019</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92</a:t>
            </a:fld>
            <a:endParaRPr lang="en-US" dirty="0"/>
          </a:p>
        </p:txBody>
      </p:sp>
      <p:sp>
        <p:nvSpPr>
          <p:cNvPr id="7" name="Rectangle 6"/>
          <p:cNvSpPr/>
          <p:nvPr/>
        </p:nvSpPr>
        <p:spPr>
          <a:xfrm>
            <a:off x="1729047" y="4322618"/>
            <a:ext cx="9991898" cy="17290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a:p>
            <a:r>
              <a:rPr lang="en-US" sz="2400" dirty="0">
                <a:solidFill>
                  <a:srgbClr val="FF0000"/>
                </a:solidFill>
              </a:rPr>
              <a:t>Aetna</a:t>
            </a:r>
            <a:r>
              <a:rPr lang="en-US" sz="2400" dirty="0">
                <a:solidFill>
                  <a:schemeClr val="tx1"/>
                </a:solidFill>
              </a:rPr>
              <a:t>, the insurance company that currently serves 18.2 million members, has a lot of data on its customers in the form of conditions treated (or billed for), prescriptions filled and the types of treatments doctors prescribe, and now it’s using that data to improve patient care.</a:t>
            </a:r>
          </a:p>
          <a:p>
            <a:pPr algn="ct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Big data in Genomic Analysis</a:t>
            </a:r>
            <a:endParaRPr lang="en-US" b="1" dirty="0">
              <a:solidFill>
                <a:srgbClr val="FF0000"/>
              </a:solidFill>
            </a:endParaRPr>
          </a:p>
        </p:txBody>
      </p:sp>
      <p:sp>
        <p:nvSpPr>
          <p:cNvPr id="3" name="Content Placeholder 2"/>
          <p:cNvSpPr>
            <a:spLocks noGrp="1"/>
          </p:cNvSpPr>
          <p:nvPr>
            <p:ph idx="1"/>
          </p:nvPr>
        </p:nvSpPr>
        <p:spPr>
          <a:xfrm>
            <a:off x="1458685" y="1712422"/>
            <a:ext cx="10515600" cy="4486767"/>
          </a:xfrm>
        </p:spPr>
        <p:txBody>
          <a:bodyPr/>
          <a:lstStyle/>
          <a:p>
            <a:r>
              <a:rPr lang="en-US" dirty="0"/>
              <a:t>Three billion base pairs make up the DNA present in humans. It’s probably safe to say that such a massive amount of data should be organized in a useful way, especially if it presents the possibility of eliminating cancer</a:t>
            </a:r>
            <a:r>
              <a:rPr lang="en-US" dirty="0" smtClean="0"/>
              <a:t>.</a:t>
            </a:r>
          </a:p>
          <a:p>
            <a:endParaRPr lang="en-US" dirty="0"/>
          </a:p>
          <a:p>
            <a:r>
              <a:rPr lang="en-US" dirty="0"/>
              <a:t>Lynda Chin et al. explain that genome </a:t>
            </a:r>
            <a:r>
              <a:rPr lang="en-US" dirty="0" smtClean="0"/>
              <a:t>analysis using </a:t>
            </a:r>
            <a:r>
              <a:rPr lang="en-US" dirty="0" err="1" smtClean="0"/>
              <a:t>Hadoop</a:t>
            </a:r>
            <a:r>
              <a:rPr lang="en-US" dirty="0" smtClean="0"/>
              <a:t> leading to </a:t>
            </a:r>
            <a:r>
              <a:rPr lang="en-US" dirty="0"/>
              <a:t>new cancer therapy targets and discoveries about certain cancer mutations and the medical responses they </a:t>
            </a:r>
            <a:r>
              <a:rPr lang="en-US" dirty="0" smtClean="0"/>
              <a:t>require.</a:t>
            </a:r>
          </a:p>
          <a:p>
            <a:r>
              <a:rPr lang="en-US" dirty="0">
                <a:hlinkClick r:id="rId3"/>
              </a:rPr>
              <a:t>http://</a:t>
            </a:r>
            <a:r>
              <a:rPr lang="en-US" dirty="0" smtClean="0">
                <a:hlinkClick r:id="rId3"/>
              </a:rPr>
              <a:t>genesdev.cshlp.org/content/25/6/534.full.pdf+html</a:t>
            </a:r>
            <a:endParaRPr lang="en-US" dirty="0" smtClean="0"/>
          </a:p>
          <a:p>
            <a:endParaRPr lang="en-US" dirty="0"/>
          </a:p>
        </p:txBody>
      </p:sp>
      <p:sp>
        <p:nvSpPr>
          <p:cNvPr id="4" name="Date Placeholder 3"/>
          <p:cNvSpPr>
            <a:spLocks noGrp="1"/>
          </p:cNvSpPr>
          <p:nvPr>
            <p:ph type="dt" sz="half" idx="10"/>
          </p:nvPr>
        </p:nvSpPr>
        <p:spPr/>
        <p:txBody>
          <a:bodyPr/>
          <a:lstStyle/>
          <a:p>
            <a:fld id="{54E673F0-01D4-4814-AEEB-31205A0F510D}" type="datetime3">
              <a:rPr lang="en-US" sz="1600" b="1" smtClean="0">
                <a:solidFill>
                  <a:srgbClr val="7030A0"/>
                </a:solidFill>
              </a:rPr>
              <a:t>21 January 2019</a:t>
            </a:fld>
            <a:endParaRPr lang="en-US" sz="1600" b="1" dirty="0">
              <a:solidFill>
                <a:srgbClr val="7030A0"/>
              </a:solidFill>
            </a:endParaRPr>
          </a:p>
        </p:txBody>
      </p:sp>
      <p:sp>
        <p:nvSpPr>
          <p:cNvPr id="6" name="Slide Number Placeholder 5"/>
          <p:cNvSpPr>
            <a:spLocks noGrp="1"/>
          </p:cNvSpPr>
          <p:nvPr>
            <p:ph type="sldNum" sz="quarter" idx="12"/>
          </p:nvPr>
        </p:nvSpPr>
        <p:spPr/>
        <p:txBody>
          <a:bodyPr/>
          <a:lstStyle/>
          <a:p>
            <a:fld id="{1EEAAE30-8247-4A49-8D1E-F8DA02D30172}" type="slidenum">
              <a:rPr lang="en-US" sz="2000" smtClean="0">
                <a:solidFill>
                  <a:srgbClr val="7030A0"/>
                </a:solidFill>
              </a:rPr>
              <a:t>93</a:t>
            </a:fld>
            <a:endParaRPr lang="en-US" sz="2000" dirty="0">
              <a:solidFill>
                <a:srgbClr val="7030A0"/>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rPr>
              <a:t>Biomedical Image Processing</a:t>
            </a:r>
          </a:p>
        </p:txBody>
      </p:sp>
      <p:sp>
        <p:nvSpPr>
          <p:cNvPr id="3" name="Content Placeholder 2"/>
          <p:cNvSpPr>
            <a:spLocks noGrp="1"/>
          </p:cNvSpPr>
          <p:nvPr>
            <p:ph idx="1"/>
          </p:nvPr>
        </p:nvSpPr>
        <p:spPr/>
        <p:txBody>
          <a:bodyPr/>
          <a:lstStyle/>
          <a:p>
            <a:r>
              <a:rPr lang="en-US" dirty="0" smtClean="0"/>
              <a:t>Scientists study </a:t>
            </a:r>
            <a:r>
              <a:rPr lang="en-US" dirty="0"/>
              <a:t>the complex molecular interactions that regulate biological systems</a:t>
            </a:r>
            <a:r>
              <a:rPr lang="en-US" dirty="0" smtClean="0"/>
              <a:t>. The </a:t>
            </a:r>
            <a:r>
              <a:rPr lang="en-US" dirty="0"/>
              <a:t>acquisition system has a data rate of 1.5 Mbps, and a typical 48 hour experiment can generate more than 260 GB of images, recorded as hundreds of multichannel videos each corresponding to a different treatment</a:t>
            </a:r>
            <a:r>
              <a:rPr lang="en-US" dirty="0" smtClean="0"/>
              <a:t>.</a:t>
            </a:r>
          </a:p>
          <a:p>
            <a:endParaRPr lang="en-US" dirty="0"/>
          </a:p>
          <a:p>
            <a:r>
              <a:rPr lang="en-US" dirty="0" smtClean="0"/>
              <a:t>They </a:t>
            </a:r>
            <a:r>
              <a:rPr lang="en-US" dirty="0"/>
              <a:t>are using </a:t>
            </a:r>
            <a:r>
              <a:rPr lang="en-US" dirty="0" err="1"/>
              <a:t>hadoop</a:t>
            </a:r>
            <a:r>
              <a:rPr lang="en-US" dirty="0"/>
              <a:t> technology to solve the above problem effectively</a:t>
            </a:r>
            <a:r>
              <a:rPr lang="en-US" dirty="0" smtClean="0"/>
              <a:t>.</a:t>
            </a:r>
          </a:p>
          <a:p>
            <a:endParaRPr lang="en-US" dirty="0"/>
          </a:p>
          <a:p>
            <a:r>
              <a:rPr lang="en-US" dirty="0"/>
              <a:t>Ref: https://cs.uwaterloo.ca/~ashraf/pubs/hpcs09scientific.pdf</a:t>
            </a:r>
          </a:p>
          <a:p>
            <a:endParaRPr lang="en-US" dirty="0"/>
          </a:p>
        </p:txBody>
      </p:sp>
      <p:sp>
        <p:nvSpPr>
          <p:cNvPr id="4" name="Date Placeholder 3"/>
          <p:cNvSpPr>
            <a:spLocks noGrp="1"/>
          </p:cNvSpPr>
          <p:nvPr>
            <p:ph type="dt" sz="half" idx="10"/>
          </p:nvPr>
        </p:nvSpPr>
        <p:spPr/>
        <p:txBody>
          <a:bodyPr/>
          <a:lstStyle/>
          <a:p>
            <a:fld id="{100B5010-7923-4642-8281-D200AA44CC88}" type="datetime3">
              <a:rPr lang="en-US" smtClean="0"/>
              <a:t>21 January 2019</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94</a:t>
            </a:fld>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err="1">
                <a:solidFill>
                  <a:srgbClr val="C00000"/>
                </a:solidFill>
              </a:rPr>
              <a:t>Hadoop</a:t>
            </a:r>
            <a:r>
              <a:rPr lang="en-US" b="1" dirty="0">
                <a:solidFill>
                  <a:srgbClr val="C00000"/>
                </a:solidFill>
              </a:rPr>
              <a:t> </a:t>
            </a:r>
            <a:r>
              <a:rPr lang="en-US" b="1" dirty="0" smtClean="0">
                <a:solidFill>
                  <a:srgbClr val="C00000"/>
                </a:solidFill>
              </a:rPr>
              <a:t>for </a:t>
            </a:r>
            <a:r>
              <a:rPr lang="en-US" b="1" dirty="0">
                <a:solidFill>
                  <a:srgbClr val="C00000"/>
                </a:solidFill>
              </a:rPr>
              <a:t>safe disposal of Nuclear waste disposal</a:t>
            </a:r>
          </a:p>
        </p:txBody>
      </p:sp>
      <p:sp>
        <p:nvSpPr>
          <p:cNvPr id="3" name="Content Placeholder 2"/>
          <p:cNvSpPr>
            <a:spLocks noGrp="1"/>
          </p:cNvSpPr>
          <p:nvPr>
            <p:ph idx="1"/>
          </p:nvPr>
        </p:nvSpPr>
        <p:spPr/>
        <p:txBody>
          <a:bodyPr/>
          <a:lstStyle/>
          <a:p>
            <a:r>
              <a:rPr lang="en-US" dirty="0" smtClean="0"/>
              <a:t>This work involves </a:t>
            </a:r>
            <a:r>
              <a:rPr lang="en-US" dirty="0"/>
              <a:t>conducting molecular dynamics simulations of relatively large systems (50,000 atoms) with a fully reactive model for water to understand how radiation damage would affect how quickly nuclear waste forms would degrade</a:t>
            </a:r>
            <a:r>
              <a:rPr lang="en-US" dirty="0" smtClean="0"/>
              <a:t>. </a:t>
            </a:r>
          </a:p>
          <a:p>
            <a:endParaRPr lang="en-US" dirty="0"/>
          </a:p>
          <a:p>
            <a:r>
              <a:rPr lang="en-US" dirty="0" smtClean="0"/>
              <a:t>They have used </a:t>
            </a:r>
            <a:r>
              <a:rPr lang="en-US" dirty="0" err="1" smtClean="0"/>
              <a:t>Hadoop</a:t>
            </a:r>
            <a:r>
              <a:rPr lang="en-US" dirty="0" smtClean="0"/>
              <a:t> for solving the problem.</a:t>
            </a:r>
            <a:endParaRPr lang="en-US" dirty="0"/>
          </a:p>
          <a:p>
            <a:endParaRPr lang="en-US" dirty="0"/>
          </a:p>
          <a:p>
            <a:r>
              <a:rPr lang="en-US" dirty="0"/>
              <a:t>Ref: http://glennklockwood.blogspot.in/2013/06/fortran-python-and-hadoop-for-safer.html</a:t>
            </a:r>
          </a:p>
          <a:p>
            <a:endParaRPr lang="en-US" dirty="0"/>
          </a:p>
        </p:txBody>
      </p:sp>
      <p:sp>
        <p:nvSpPr>
          <p:cNvPr id="4" name="Date Placeholder 3"/>
          <p:cNvSpPr>
            <a:spLocks noGrp="1"/>
          </p:cNvSpPr>
          <p:nvPr>
            <p:ph type="dt" sz="half" idx="10"/>
          </p:nvPr>
        </p:nvSpPr>
        <p:spPr/>
        <p:txBody>
          <a:bodyPr/>
          <a:lstStyle/>
          <a:p>
            <a:fld id="{894A49CE-518A-499D-988E-CD7EEF2DEEC3}" type="datetime3">
              <a:rPr lang="en-US" smtClean="0"/>
              <a:t>21 January 2019</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95</a:t>
            </a:fld>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C00000"/>
                </a:solidFill>
              </a:rPr>
              <a:t>High-Energy Physics Analysis using </a:t>
            </a:r>
            <a:r>
              <a:rPr lang="en-US" b="1" dirty="0" err="1">
                <a:solidFill>
                  <a:srgbClr val="C00000"/>
                </a:solidFill>
              </a:rPr>
              <a:t>Hadoop</a:t>
            </a:r>
            <a:endParaRPr lang="en-US" b="1" dirty="0">
              <a:solidFill>
                <a:srgbClr val="C00000"/>
              </a:solidFill>
            </a:endParaRPr>
          </a:p>
        </p:txBody>
      </p:sp>
      <p:sp>
        <p:nvSpPr>
          <p:cNvPr id="4" name="Date Placeholder 3"/>
          <p:cNvSpPr>
            <a:spLocks noGrp="1"/>
          </p:cNvSpPr>
          <p:nvPr>
            <p:ph type="dt" sz="half" idx="10"/>
          </p:nvPr>
        </p:nvSpPr>
        <p:spPr/>
        <p:txBody>
          <a:bodyPr/>
          <a:lstStyle/>
          <a:p>
            <a:fld id="{B25CE5A2-5510-406C-BAC0-BB55ADA9BC6E}" type="datetime3">
              <a:rPr lang="en-US" smtClean="0"/>
              <a:t>21 January 2019</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96</a:t>
            </a:fld>
            <a:endParaRPr lang="en-US" dirty="0"/>
          </a:p>
        </p:txBody>
      </p:sp>
      <p:sp>
        <p:nvSpPr>
          <p:cNvPr id="8" name="Content Placeholder 7"/>
          <p:cNvSpPr>
            <a:spLocks noGrp="1"/>
          </p:cNvSpPr>
          <p:nvPr>
            <p:ph idx="1"/>
          </p:nvPr>
        </p:nvSpPr>
        <p:spPr/>
        <p:txBody>
          <a:bodyPr/>
          <a:lstStyle/>
          <a:p>
            <a:endParaRPr lang="en-US" dirty="0"/>
          </a:p>
          <a:p>
            <a:r>
              <a:rPr lang="en-US" dirty="0" smtClean="0"/>
              <a:t>They </a:t>
            </a:r>
            <a:r>
              <a:rPr lang="en-US" dirty="0"/>
              <a:t>perform a </a:t>
            </a:r>
            <a:r>
              <a:rPr lang="en-US" i="1" dirty="0"/>
              <a:t>Large Hadron Collider</a:t>
            </a:r>
            <a:r>
              <a:rPr lang="en-US" dirty="0" smtClean="0"/>
              <a:t> </a:t>
            </a:r>
            <a:r>
              <a:rPr lang="en-US" dirty="0"/>
              <a:t>data analysis workflow using tools and data formats that are commonly used in the “Big Data” </a:t>
            </a:r>
            <a:r>
              <a:rPr lang="en-US" dirty="0" smtClean="0"/>
              <a:t>community outside </a:t>
            </a:r>
            <a:r>
              <a:rPr lang="en-US" dirty="0"/>
              <a:t>HEP. These include Apache Avro for </a:t>
            </a:r>
            <a:r>
              <a:rPr lang="en-US" dirty="0" err="1"/>
              <a:t>serialisation</a:t>
            </a:r>
            <a:r>
              <a:rPr lang="en-US" dirty="0"/>
              <a:t> to binary files, Pig and </a:t>
            </a:r>
            <a:r>
              <a:rPr lang="en-US" dirty="0" err="1"/>
              <a:t>Hadoop</a:t>
            </a:r>
            <a:r>
              <a:rPr lang="en-US" dirty="0"/>
              <a:t> for mass data processing and </a:t>
            </a:r>
            <a:r>
              <a:rPr lang="en-US" dirty="0" smtClean="0"/>
              <a:t>Python </a:t>
            </a:r>
            <a:r>
              <a:rPr lang="en-US" dirty="0" err="1" smtClean="0"/>
              <a:t>Scikit</a:t>
            </a:r>
            <a:r>
              <a:rPr lang="en-US" dirty="0" smtClean="0"/>
              <a:t>-Learn </a:t>
            </a:r>
            <a:r>
              <a:rPr lang="en-US" dirty="0"/>
              <a:t>for multi-</a:t>
            </a:r>
            <a:r>
              <a:rPr lang="en-US" dirty="0" err="1"/>
              <a:t>variate</a:t>
            </a:r>
            <a:r>
              <a:rPr lang="en-US" dirty="0"/>
              <a:t> analysis</a:t>
            </a:r>
            <a:r>
              <a:rPr lang="en-US" dirty="0" smtClean="0"/>
              <a:t>.</a:t>
            </a:r>
          </a:p>
          <a:p>
            <a:endParaRPr lang="en-US" dirty="0"/>
          </a:p>
          <a:p>
            <a:endParaRPr lang="en-US" dirty="0" smtClean="0"/>
          </a:p>
          <a:p>
            <a:r>
              <a:rPr lang="en-US" dirty="0"/>
              <a:t>http://indico.cern.ch/event/214784/session/9/contribution/231.pdf</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8000" dirty="0" smtClean="0">
              <a:latin typeface="Baskerville Old Face" panose="02020602080505020303" pitchFamily="18" charset="0"/>
            </a:endParaRPr>
          </a:p>
          <a:p>
            <a:pPr marL="0" indent="0" algn="ctr">
              <a:buNone/>
            </a:pPr>
            <a:endParaRPr lang="en-US" sz="8000" dirty="0">
              <a:latin typeface="Baskerville Old Face" panose="02020602080505020303" pitchFamily="18" charset="0"/>
            </a:endParaRPr>
          </a:p>
        </p:txBody>
      </p:sp>
      <p:sp>
        <p:nvSpPr>
          <p:cNvPr id="4" name="Date Placeholder 3"/>
          <p:cNvSpPr>
            <a:spLocks noGrp="1"/>
          </p:cNvSpPr>
          <p:nvPr>
            <p:ph type="dt" sz="half" idx="10"/>
          </p:nvPr>
        </p:nvSpPr>
        <p:spPr/>
        <p:txBody>
          <a:bodyPr/>
          <a:lstStyle/>
          <a:p>
            <a:fld id="{6798379F-2320-453F-B0E3-417912177A1A}" type="datetime3">
              <a:rPr lang="en-US" smtClean="0"/>
              <a:t>21 January 2019</a:t>
            </a:fld>
            <a:endParaRPr lang="en-US" dirty="0"/>
          </a:p>
        </p:txBody>
      </p:sp>
      <p:sp>
        <p:nvSpPr>
          <p:cNvPr id="6" name="Slide Number Placeholder 5"/>
          <p:cNvSpPr>
            <a:spLocks noGrp="1"/>
          </p:cNvSpPr>
          <p:nvPr>
            <p:ph type="sldNum" sz="quarter" idx="12"/>
          </p:nvPr>
        </p:nvSpPr>
        <p:spPr/>
        <p:txBody>
          <a:bodyPr/>
          <a:lstStyle/>
          <a:p>
            <a:fld id="{1EEAAE30-8247-4A49-8D1E-F8DA02D30172}" type="slidenum">
              <a:rPr lang="en-US" smtClean="0"/>
              <a:t>97</a:t>
            </a:fld>
            <a:endParaRPr lang="en-US" dirty="0"/>
          </a:p>
        </p:txBody>
      </p:sp>
      <p:pic>
        <p:nvPicPr>
          <p:cNvPr id="7" name="Picture 6"/>
          <p:cNvPicPr>
            <a:picLocks noChangeAspect="1"/>
          </p:cNvPicPr>
          <p:nvPr/>
        </p:nvPicPr>
        <p:blipFill>
          <a:blip r:embed="rId2"/>
          <a:stretch>
            <a:fillRect/>
          </a:stretch>
        </p:blipFill>
        <p:spPr>
          <a:xfrm>
            <a:off x="4489651" y="2371030"/>
            <a:ext cx="3374188" cy="257331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3667</TotalTime>
  <Words>6176</Words>
  <Application>Microsoft Office PowerPoint</Application>
  <PresentationFormat>Custom</PresentationFormat>
  <Paragraphs>829</Paragraphs>
  <Slides>97</Slides>
  <Notes>7</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Office Theme</vt:lpstr>
      <vt:lpstr>Big Data Frameworks </vt:lpstr>
      <vt:lpstr>Introduction – Big data</vt:lpstr>
      <vt:lpstr>Introduction – Big data</vt:lpstr>
      <vt:lpstr>Introduction – Big data</vt:lpstr>
      <vt:lpstr>Introduction – Big data</vt:lpstr>
      <vt:lpstr>The Model Has Changed…</vt:lpstr>
      <vt:lpstr>Introduction – Big data</vt:lpstr>
      <vt:lpstr>Introduction – Big data</vt:lpstr>
      <vt:lpstr>Introduction – Big data</vt:lpstr>
      <vt:lpstr>Introduction – Big data</vt:lpstr>
      <vt:lpstr>Introduction – Big data</vt:lpstr>
      <vt:lpstr>Introduction – Big data</vt:lpstr>
      <vt:lpstr>Continue…</vt:lpstr>
      <vt:lpstr>Analyst Perspective on Data Repositories</vt:lpstr>
      <vt:lpstr>Analyst Perspective on Data Repositories</vt:lpstr>
      <vt:lpstr>Analyst Perspective on Data Repositories</vt:lpstr>
      <vt:lpstr>Analyst Perspective on Data Repositories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State of the Practice in Analytics</vt:lpstr>
      <vt:lpstr>Emerging Big Data Ecosystem and a New Approach to Analytics</vt:lpstr>
      <vt:lpstr>Emerging Big Data Ecosystem and a New Approach to Analytics</vt:lpstr>
      <vt:lpstr>Key Roles for the New Big Data Ecosystem</vt:lpstr>
      <vt:lpstr>Key Roles for the New Big Data Ecosystem</vt:lpstr>
      <vt:lpstr>Key Roles for the New Big Data Ecosystem</vt:lpstr>
      <vt:lpstr>Key Roles for the New Big Data Ecosystem</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Data Analytics Life Cycle</vt:lpstr>
      <vt:lpstr>What is Big Data?</vt:lpstr>
      <vt:lpstr>What is Big Data?</vt:lpstr>
      <vt:lpstr>The Evolution of Business Intelligence</vt:lpstr>
      <vt:lpstr>Why Big data</vt:lpstr>
      <vt:lpstr>Introduction – Big Data</vt:lpstr>
      <vt:lpstr>Characteristics of Big Data</vt:lpstr>
      <vt:lpstr>Characteristics of Big Data</vt:lpstr>
      <vt:lpstr>Characteristics of Big Data</vt:lpstr>
      <vt:lpstr>Characteristics of Big Data</vt:lpstr>
      <vt:lpstr>Characteristics of Big Data</vt:lpstr>
      <vt:lpstr>Structured Data</vt:lpstr>
      <vt:lpstr>Semi-structured Data</vt:lpstr>
      <vt:lpstr>Unstructured Data</vt:lpstr>
      <vt:lpstr>Structured and Unstructured Data</vt:lpstr>
      <vt:lpstr>Business Leaders  Perceptive – Characteristics of Big data</vt:lpstr>
      <vt:lpstr>Why Big Data Analytics is buzzword now</vt:lpstr>
      <vt:lpstr>Why Big Data Analytics is buzzword now</vt:lpstr>
      <vt:lpstr>Limitations of Existing Data Analytics Architectures</vt:lpstr>
      <vt:lpstr>The datacenter is the computer!</vt:lpstr>
      <vt:lpstr>Apache Hadoop</vt:lpstr>
      <vt:lpstr>Harnessing Big Data</vt:lpstr>
      <vt:lpstr>Recommender Systems</vt:lpstr>
      <vt:lpstr>Watson wins Jeopardy!</vt:lpstr>
      <vt:lpstr>Ford </vt:lpstr>
      <vt:lpstr>Traffic Analysis</vt:lpstr>
      <vt:lpstr>Health Care</vt:lpstr>
      <vt:lpstr>Big data in Genomic Analysis</vt:lpstr>
      <vt:lpstr>Biomedical Image Processing</vt:lpstr>
      <vt:lpstr>Hadoop for safe disposal of Nuclear waste disposal</vt:lpstr>
      <vt:lpstr>High-Energy Physics Analysis using Hadoop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lahari</dc:creator>
  <cp:lastModifiedBy>Windows User</cp:lastModifiedBy>
  <cp:revision>435</cp:revision>
  <dcterms:created xsi:type="dcterms:W3CDTF">2017-07-27T08:30:53Z</dcterms:created>
  <dcterms:modified xsi:type="dcterms:W3CDTF">2019-01-21T03:21:54Z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16393Ⴈ-10.1.0.5672</vt:lpwstr>
  </property>
</Properties>
</file>